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7" r:id="rId4"/>
    <p:sldId id="258" r:id="rId5"/>
    <p:sldId id="288" r:id="rId6"/>
    <p:sldId id="260" r:id="rId7"/>
    <p:sldId id="290" r:id="rId8"/>
    <p:sldId id="261" r:id="rId9"/>
    <p:sldId id="291" r:id="rId10"/>
    <p:sldId id="262" r:id="rId11"/>
    <p:sldId id="292" r:id="rId12"/>
    <p:sldId id="263" r:id="rId13"/>
    <p:sldId id="294" r:id="rId14"/>
    <p:sldId id="264" r:id="rId15"/>
    <p:sldId id="295" r:id="rId16"/>
    <p:sldId id="296" r:id="rId17"/>
    <p:sldId id="265" r:id="rId18"/>
    <p:sldId id="297" r:id="rId19"/>
    <p:sldId id="298" r:id="rId20"/>
    <p:sldId id="266" r:id="rId21"/>
    <p:sldId id="299" r:id="rId22"/>
    <p:sldId id="267" r:id="rId23"/>
    <p:sldId id="300" r:id="rId24"/>
    <p:sldId id="268" r:id="rId25"/>
    <p:sldId id="269" r:id="rId26"/>
    <p:sldId id="301" r:id="rId27"/>
    <p:sldId id="302" r:id="rId28"/>
    <p:sldId id="283" r:id="rId29"/>
    <p:sldId id="270" r:id="rId30"/>
    <p:sldId id="303" r:id="rId31"/>
    <p:sldId id="286" r:id="rId32"/>
    <p:sldId id="304" r:id="rId33"/>
    <p:sldId id="272" r:id="rId34"/>
    <p:sldId id="305" r:id="rId35"/>
    <p:sldId id="306" r:id="rId36"/>
    <p:sldId id="273" r:id="rId37"/>
    <p:sldId id="274" r:id="rId38"/>
    <p:sldId id="275" r:id="rId39"/>
    <p:sldId id="307" r:id="rId40"/>
    <p:sldId id="276" r:id="rId41"/>
    <p:sldId id="308" r:id="rId42"/>
    <p:sldId id="277" r:id="rId43"/>
    <p:sldId id="309" r:id="rId44"/>
    <p:sldId id="278" r:id="rId45"/>
    <p:sldId id="279" r:id="rId46"/>
    <p:sldId id="310" r:id="rId47"/>
    <p:sldId id="280" r:id="rId48"/>
    <p:sldId id="311" r:id="rId49"/>
    <p:sldId id="281" r:id="rId50"/>
    <p:sldId id="282" r:id="rId5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5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588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692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779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74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5820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572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347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383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923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49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8459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227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Анатомо-физиологические </a:t>
            </a:r>
            <a:r>
              <a:rPr lang="ru-RU" sz="3200" b="1" dirty="0" smtClean="0">
                <a:solidFill>
                  <a:schemeClr val="tx1"/>
                </a:solidFill>
              </a:rPr>
              <a:t>особенности (АФО) </a:t>
            </a:r>
            <a:r>
              <a:rPr lang="ru-RU" sz="3200" b="1" dirty="0" smtClean="0">
                <a:solidFill>
                  <a:schemeClr val="tx1"/>
                </a:solidFill>
              </a:rPr>
              <a:t>детского организма и их влияние на клиническое течение основных стоматологических заболеваний и травм челюстно-лицевой области у детей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764704"/>
            <a:ext cx="8712968" cy="5865515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dirty="0" smtClean="0"/>
              <a:t>С клиническими проявлениями </a:t>
            </a:r>
            <a:r>
              <a:rPr lang="ru-RU" sz="2200" b="1" dirty="0" smtClean="0">
                <a:solidFill>
                  <a:srgbClr val="FF0000"/>
                </a:solidFill>
              </a:rPr>
              <a:t>врожденных пороков челюстно-лицевой области </a:t>
            </a:r>
            <a:r>
              <a:rPr lang="ru-RU" sz="2200" dirty="0" smtClean="0">
                <a:solidFill>
                  <a:srgbClr val="FF0000"/>
                </a:solidFill>
              </a:rPr>
              <a:t>(ЧЛО),</a:t>
            </a:r>
            <a:r>
              <a:rPr lang="ru-RU" sz="2200" dirty="0" smtClean="0">
                <a:solidFill>
                  <a:srgbClr val="0070C0"/>
                </a:solidFill>
              </a:rPr>
              <a:t> </a:t>
            </a:r>
            <a:r>
              <a:rPr lang="ru-RU" sz="2200" dirty="0" smtClean="0"/>
              <a:t>как правило, первыми встречаются неонатологи, реже педиатры, которые и устанавливают хирургический диагноз. 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dirty="0" smtClean="0"/>
              <a:t>Знание </a:t>
            </a:r>
            <a:r>
              <a:rPr lang="ru-RU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основных признаков хирургических стоматологических заболеваний </a:t>
            </a:r>
            <a:r>
              <a:rPr lang="ru-RU" sz="2200" dirty="0" smtClean="0"/>
              <a:t>позволит врачу-неонатологу своевременно направить ребенка к специалисту и вовремя начать квалифицированное лечение.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980728"/>
            <a:ext cx="7772400" cy="4050792"/>
          </a:xfrm>
        </p:spPr>
        <p:txBody>
          <a:bodyPr/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/>
              <a:t>Иногда новорожденный плохо захватывает сосок груди матери, щелкает при сосании языком, что может быть обусловлено 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короткой уздечкой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языка. 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smtClean="0"/>
              <a:t>У </a:t>
            </a:r>
            <a:r>
              <a:rPr lang="ru-RU" dirty="0"/>
              <a:t>новорожденного возможно развитие поверхностного кандидоза слизистой оболочки полости рта —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молочницы.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smtClean="0"/>
              <a:t>Значительно </a:t>
            </a:r>
            <a:r>
              <a:rPr lang="ru-RU" dirty="0"/>
              <a:t>реже и у детей ослабленных могут появиться </a:t>
            </a:r>
            <a:r>
              <a:rPr lang="ru-RU" b="1" dirty="0">
                <a:solidFill>
                  <a:srgbClr val="FF0000"/>
                </a:solidFill>
              </a:rPr>
              <a:t>афты </a:t>
            </a:r>
            <a:r>
              <a:rPr lang="ru-RU" b="1" dirty="0" err="1">
                <a:solidFill>
                  <a:srgbClr val="FF0000"/>
                </a:solidFill>
              </a:rPr>
              <a:t>Беднара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dirty="0"/>
              <a:t>(афты травматического происхождения, возникающие при кормлении ребенка через слишком длинную соску.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8387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476672"/>
            <a:ext cx="8712968" cy="57935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cap="al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Болезни периода новорожденности  чаще всего бывают следствием:</a:t>
            </a:r>
          </a:p>
          <a:p>
            <a:pPr algn="just"/>
            <a:r>
              <a:rPr lang="ru-RU" sz="2400" dirty="0" smtClean="0"/>
              <a:t>внутриутробно развивающихся инфекций (вирусный гепатит, </a:t>
            </a:r>
            <a:r>
              <a:rPr lang="ru-RU" sz="2400" dirty="0" err="1" smtClean="0"/>
              <a:t>цитомегаловирусная</a:t>
            </a:r>
            <a:r>
              <a:rPr lang="ru-RU" sz="2400" dirty="0" smtClean="0"/>
              <a:t> инфекция, туберкулез, сифилис, токсоплазмоз); заражение может произойти как внутриутробно, так и в период родов и после рождения;</a:t>
            </a:r>
          </a:p>
          <a:p>
            <a:pPr algn="just"/>
            <a:r>
              <a:rPr lang="ru-RU" sz="2400" dirty="0" smtClean="0"/>
              <a:t>родовой травмы при патологическом течении родов или </a:t>
            </a:r>
            <a:r>
              <a:rPr lang="ru-RU" sz="2400" dirty="0" err="1" smtClean="0"/>
              <a:t>реаниматологического</a:t>
            </a:r>
            <a:r>
              <a:rPr lang="ru-RU" sz="2400" dirty="0" smtClean="0"/>
              <a:t> пособия новорожденному;</a:t>
            </a:r>
          </a:p>
          <a:p>
            <a:pPr algn="just"/>
            <a:r>
              <a:rPr lang="ru-RU" sz="2400" dirty="0" smtClean="0"/>
              <a:t>последствий внутриутробной асфиксии.</a:t>
            </a:r>
          </a:p>
          <a:p>
            <a:pPr marL="0" indent="0" algn="just">
              <a:buNone/>
            </a:pPr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этом периоде могут развиться:</a:t>
            </a: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00808"/>
            <a:ext cx="8062664" cy="447139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dirty="0" smtClean="0"/>
              <a:t>гемолитическая </a:t>
            </a:r>
            <a:r>
              <a:rPr lang="ru-RU" sz="2400" dirty="0"/>
              <a:t>и геморрагическая болезнь </a:t>
            </a:r>
            <a:r>
              <a:rPr lang="ru-RU" sz="2400" dirty="0" smtClean="0"/>
              <a:t>новорожденных;</a:t>
            </a:r>
          </a:p>
          <a:p>
            <a:r>
              <a:rPr lang="ru-RU" sz="2400" dirty="0" smtClean="0"/>
              <a:t>септические </a:t>
            </a:r>
            <a:r>
              <a:rPr lang="ru-RU" sz="2400" dirty="0"/>
              <a:t>заболевания, вызванные нередко кокковой флорой, перед которой новорожденный беззащитен.</a:t>
            </a:r>
          </a:p>
          <a:p>
            <a:pPr marL="0" indent="0" algn="just">
              <a:buNone/>
            </a:pPr>
            <a:r>
              <a:rPr lang="ru-RU" sz="2400" dirty="0"/>
              <a:t>Особенностью периода новорожденности  является </a:t>
            </a:r>
            <a:r>
              <a:rPr lang="ru-RU" sz="2400" i="1" dirty="0">
                <a:solidFill>
                  <a:srgbClr val="FF0000"/>
                </a:solidFill>
              </a:rPr>
              <a:t>склонность к быстрой генерализации инфекционного процесса с развитием тяжелых септических и токсико-септических осложнений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95793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22413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Грудной период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863525"/>
            <a:ext cx="9144000" cy="5976664"/>
          </a:xfrm>
        </p:spPr>
        <p:txBody>
          <a:bodyPr>
            <a:noAutofit/>
          </a:bodyPr>
          <a:lstStyle/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Грудной период (от 3—4 </a:t>
            </a:r>
            <a:r>
              <a:rPr lang="ru-RU" sz="24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нед</a:t>
            </a:r>
            <a:r>
              <a:rPr lang="ru-RU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12 </a:t>
            </a:r>
            <a:r>
              <a:rPr lang="ru-RU" sz="24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мес</a:t>
            </a:r>
            <a:r>
              <a:rPr lang="ru-RU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ru-RU" sz="2400" dirty="0" smtClean="0"/>
              <a:t>характеризуется: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dirty="0" smtClean="0"/>
              <a:t>более высокими темпами физического и психического развития;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dirty="0"/>
              <a:t>м</a:t>
            </a:r>
            <a:r>
              <a:rPr lang="ru-RU" sz="2400" dirty="0" smtClean="0"/>
              <a:t>асса тела ребенка к концу первого года жизни утраивается;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dirty="0"/>
              <a:t>д</a:t>
            </a:r>
            <a:r>
              <a:rPr lang="ru-RU" sz="2400" dirty="0" smtClean="0"/>
              <a:t>лина тела увеличивается на 26 см;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dirty="0" smtClean="0"/>
              <a:t>окружность головы увеличивается на 12 см. 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endParaRPr lang="ru-RU" sz="2400" dirty="0" smtClean="0"/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/>
              <a:t>В </a:t>
            </a:r>
            <a:r>
              <a:rPr lang="ru-RU" sz="2400" b="1" dirty="0" smtClean="0">
                <a:solidFill>
                  <a:srgbClr val="FF0000"/>
                </a:solidFill>
              </a:rPr>
              <a:t>5—6 </a:t>
            </a:r>
            <a:r>
              <a:rPr lang="ru-RU" sz="2400" b="1" dirty="0" err="1" smtClean="0">
                <a:solidFill>
                  <a:srgbClr val="FF0000"/>
                </a:solidFill>
              </a:rPr>
              <a:t>мес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/>
              <a:t>прорезываются первые молочные резцы на нижней челюсти, к году ребенок обычно имеет 8 молочных зубов. Своевременный ритм прорезывания зубов отражает нормальное развитие организма ребенка.</a:t>
            </a:r>
          </a:p>
          <a:p>
            <a:pPr algn="just"/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352928" cy="6264696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Несбалансированное питание </a:t>
            </a:r>
            <a:r>
              <a:rPr lang="ru-RU" sz="2400" dirty="0"/>
              <a:t>в условиях интенсивного роста может привести </a:t>
            </a:r>
            <a:r>
              <a:rPr lang="ru-RU" sz="2400" dirty="0" smtClean="0"/>
              <a:t>к: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2400" dirty="0" smtClean="0"/>
              <a:t> </a:t>
            </a:r>
            <a:r>
              <a:rPr lang="ru-RU" sz="2400" dirty="0"/>
              <a:t>нарушению обмена </a:t>
            </a:r>
            <a:r>
              <a:rPr lang="ru-RU" sz="2400" dirty="0" smtClean="0"/>
              <a:t>веществ;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2400" dirty="0" smtClean="0"/>
              <a:t>развитию </a:t>
            </a:r>
            <a:r>
              <a:rPr lang="ru-RU" sz="2400" dirty="0"/>
              <a:t>анемии</a:t>
            </a:r>
            <a:r>
              <a:rPr lang="ru-RU" sz="2400" dirty="0" smtClean="0"/>
              <a:t>,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2400" dirty="0" smtClean="0"/>
              <a:t> </a:t>
            </a:r>
            <a:r>
              <a:rPr lang="ru-RU" sz="2400" dirty="0"/>
              <a:t>рахита, </a:t>
            </a:r>
            <a:endParaRPr lang="ru-RU" sz="2400" dirty="0" smtClean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2400" dirty="0" smtClean="0"/>
              <a:t>гипотрофии</a:t>
            </a:r>
            <a:r>
              <a:rPr lang="ru-RU" sz="2400" dirty="0"/>
              <a:t>. </a:t>
            </a:r>
            <a:endParaRPr lang="ru-RU" sz="2400" dirty="0" smtClean="0"/>
          </a:p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/>
              <a:t>Первоначальный </a:t>
            </a:r>
            <a:r>
              <a:rPr lang="ru-RU" sz="2400" dirty="0"/>
              <a:t>пассивный иммунитет у ребенка постепенно ослабевает, а приобретенный иммунитет в первые </a:t>
            </a:r>
            <a:r>
              <a:rPr lang="ru-RU" sz="2400" b="1" dirty="0">
                <a:solidFill>
                  <a:srgbClr val="FF0000"/>
                </a:solidFill>
              </a:rPr>
              <a:t>5—6 </a:t>
            </a:r>
            <a:r>
              <a:rPr lang="ru-RU" sz="2400" b="1" dirty="0" err="1">
                <a:solidFill>
                  <a:srgbClr val="FF0000"/>
                </a:solidFill>
              </a:rPr>
              <a:t>мес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dirty="0"/>
              <a:t>жизни еще не сформировался. Случайный контакт с различными инфекционными агентами сенсибилизирует организм; входными воротами инфекции оказываются кожа, слизистая оболочка полости рта и дыхательные пути. 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19568387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908720"/>
            <a:ext cx="7412360" cy="4050792"/>
          </a:xfrm>
        </p:spPr>
        <p:txBody>
          <a:bodyPr/>
          <a:lstStyle/>
          <a:p>
            <a:pPr marL="0" indent="45720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/>
              <a:t>В грудном возрасте могут действовать факторы, приводящие к </a:t>
            </a:r>
            <a:r>
              <a:rPr lang="ru-RU" sz="2400" dirty="0">
                <a:solidFill>
                  <a:srgbClr val="FF0000"/>
                </a:solidFill>
              </a:rPr>
              <a:t>нарушению формирования ЧЛО</a:t>
            </a:r>
            <a:r>
              <a:rPr lang="ru-RU" sz="2400" dirty="0"/>
              <a:t>, например привычка сосать пальцы. Затруднение носового дыхания может привести к нарушению роста и развития челюстей.</a:t>
            </a:r>
          </a:p>
          <a:p>
            <a:pPr marL="0" indent="45720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/>
              <a:t>На </a:t>
            </a:r>
            <a:r>
              <a:rPr lang="ru-RU" sz="2400" b="1" dirty="0"/>
              <a:t>первом году </a:t>
            </a:r>
            <a:r>
              <a:rPr lang="ru-RU" sz="2400" dirty="0"/>
              <a:t>жизни продолжаются </a:t>
            </a:r>
            <a:r>
              <a:rPr lang="ru-RU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формирование и минерализация молочных и начинается минерализация зачатков постоянных зубов.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65580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Преддошкольный период и дошкольный период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24744"/>
            <a:ext cx="9144000" cy="5904656"/>
          </a:xfrm>
        </p:spPr>
        <p:txBody>
          <a:bodyPr>
            <a:normAutofit/>
          </a:bodyPr>
          <a:lstStyle/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Преддошкольный период (от 1 года до 4 лет — ясельный возраст) </a:t>
            </a:r>
            <a:r>
              <a:rPr lang="ru-RU" sz="2400" dirty="0" smtClean="0"/>
              <a:t>характеризуется быстрым совершенствованием: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dirty="0" smtClean="0"/>
              <a:t>двигательных навыков,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dirty="0" smtClean="0"/>
              <a:t>речи,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dirty="0" smtClean="0"/>
              <a:t>психики,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dirty="0" smtClean="0"/>
              <a:t>ростом ребенка.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/>
              <a:t>Ребенок подвижен, любознателен, основной формой его развития является игра (что нередко сопровождается травмой зубов и мягких тканей </a:t>
            </a:r>
            <a:r>
              <a:rPr lang="ru-RU" sz="2400" dirty="0" err="1" smtClean="0"/>
              <a:t>чло</a:t>
            </a:r>
            <a:r>
              <a:rPr lang="ru-RU" sz="2400" dirty="0" smtClean="0"/>
              <a:t>)  быстро растет словарный запас ребенка. </a:t>
            </a:r>
          </a:p>
          <a:p>
            <a:pPr algn="just"/>
            <a:endParaRPr lang="ru-RU" sz="2400" dirty="0" smtClean="0"/>
          </a:p>
          <a:p>
            <a:pPr algn="just"/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92696"/>
            <a:ext cx="8208912" cy="3888432"/>
          </a:xfrm>
        </p:spPr>
        <p:txBody>
          <a:bodyPr>
            <a:normAutofit/>
          </a:bodyPr>
          <a:lstStyle/>
          <a:p>
            <a:pPr marL="0" indent="45720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600" b="1" dirty="0">
                <a:solidFill>
                  <a:srgbClr val="FF0000"/>
                </a:solidFill>
              </a:rPr>
              <a:t>Дошкольный период (от 4 до 7 лет). </a:t>
            </a:r>
            <a:r>
              <a:rPr lang="ru-RU" sz="2600" dirty="0"/>
              <a:t>В этом периоде у </a:t>
            </a:r>
            <a:r>
              <a:rPr lang="ru-RU" sz="2600" dirty="0" smtClean="0"/>
              <a:t>детей: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600" dirty="0" smtClean="0"/>
              <a:t> </a:t>
            </a:r>
            <a:r>
              <a:rPr lang="ru-RU" sz="2600" dirty="0"/>
              <a:t>замедляется процесс роста, но активно совершенствуются функциональные возможности органов и </a:t>
            </a:r>
            <a:r>
              <a:rPr lang="ru-RU" sz="2600" dirty="0" smtClean="0"/>
              <a:t>систем;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600" dirty="0" smtClean="0"/>
              <a:t>в </a:t>
            </a:r>
            <a:r>
              <a:rPr lang="ru-RU" sz="2600" dirty="0"/>
              <a:t>конце этого возрастного периода начинается смена зубов — молочных на постоянные; </a:t>
            </a:r>
            <a:endParaRPr lang="ru-RU" sz="2600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ru-RU" sz="2600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07034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064896" cy="5544616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Кариес и его осложнения наиболее часто приводят к развитию </a:t>
            </a:r>
            <a:r>
              <a:rPr lang="ru-RU" sz="2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одонтогенных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воспалительных заболеваний ЧЛО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400" dirty="0" smtClean="0"/>
              <a:t>острых </a:t>
            </a:r>
            <a:r>
              <a:rPr lang="ru-RU" sz="2400" dirty="0"/>
              <a:t>и хронических периоститов и </a:t>
            </a:r>
            <a:r>
              <a:rPr lang="ru-RU" sz="2400" dirty="0" smtClean="0"/>
              <a:t>остеомиелитов,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400" dirty="0" smtClean="0"/>
              <a:t>лимфаденитов,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400" dirty="0" smtClean="0"/>
              <a:t>абсцессов,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400" dirty="0" smtClean="0"/>
              <a:t>флегмон</a:t>
            </a:r>
            <a:r>
              <a:rPr lang="ru-RU" sz="2400" dirty="0"/>
              <a:t>.</a:t>
            </a:r>
          </a:p>
          <a:p>
            <a:pPr marL="0" indent="45720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/>
              <a:t>В этом периоде самыми частыми являются </a:t>
            </a:r>
            <a:r>
              <a:rPr lang="ru-RU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острые инфекционные заболевания. </a:t>
            </a:r>
            <a:r>
              <a:rPr lang="ru-RU" sz="2400" dirty="0"/>
              <a:t>В развитии многих заболеваний большую роль играет аллергия: на фоне нарастающей сенсибилизации детского организма часто встречаются болезни инфекционно-аллергические (бронхиальная астма, ревматизм и др.).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248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60934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Особенности организма ребенка в различные возрастные периоды</a:t>
            </a:r>
            <a:r>
              <a:rPr lang="ru-RU" sz="2800" dirty="0" smtClean="0">
                <a:solidFill>
                  <a:srgbClr val="FF0000"/>
                </a:solidFill>
              </a:rPr>
              <a:t/>
            </a:r>
            <a:br>
              <a:rPr lang="ru-RU" sz="2800" dirty="0" smtClean="0">
                <a:solidFill>
                  <a:srgbClr val="FF0000"/>
                </a:solidFill>
              </a:rPr>
            </a:b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5272" y="1484784"/>
            <a:ext cx="8928992" cy="5073427"/>
          </a:xfrm>
        </p:spPr>
        <p:txBody>
          <a:bodyPr>
            <a:normAutofit/>
          </a:bodyPr>
          <a:lstStyle/>
          <a:p>
            <a:pPr marL="0" indent="457200" algn="just">
              <a:buNone/>
            </a:pPr>
            <a:r>
              <a:rPr lang="ru-RU" sz="2200" dirty="0" smtClean="0"/>
              <a:t>Детский организм развивается быстро, поступательно, но диспропорционально; ребенок непрерывно и последовательно проходит ряд возрастных периодов, во время которых меняются морфофизиологические особенности его организма. </a:t>
            </a:r>
          </a:p>
          <a:p>
            <a:pPr marL="0" indent="457200" algn="just">
              <a:buNone/>
            </a:pPr>
            <a:r>
              <a:rPr lang="ru-RU" sz="2200" dirty="0" smtClean="0"/>
              <a:t>В практической деятельности врач должен учитывать возрастные </a:t>
            </a:r>
            <a:r>
              <a:rPr lang="ru-RU" sz="2200" dirty="0" err="1" smtClean="0"/>
              <a:t>анатомофизиологические</a:t>
            </a:r>
            <a:r>
              <a:rPr lang="ru-RU" sz="2200" dirty="0" smtClean="0"/>
              <a:t> особенности здоровых и больных детей. Между возрастными периодами развития ребенка нельзя провести строгой грани; тем не менее различают два больших периода: </a:t>
            </a:r>
            <a:r>
              <a:rPr lang="ru-RU" sz="2200" b="1" i="1" dirty="0" smtClean="0"/>
              <a:t>внутриутробный </a:t>
            </a:r>
            <a:r>
              <a:rPr lang="ru-RU" sz="2200" i="1" dirty="0" smtClean="0"/>
              <a:t>и </a:t>
            </a:r>
            <a:r>
              <a:rPr lang="ru-RU" sz="2200" b="1" i="1" dirty="0" err="1" smtClean="0"/>
              <a:t>внеутробный</a:t>
            </a:r>
            <a:r>
              <a:rPr lang="ru-RU" sz="2200" b="1" i="1" dirty="0" smtClean="0"/>
              <a:t>.</a:t>
            </a:r>
            <a:endParaRPr lang="ru-RU" sz="2200" i="1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Период младшего школьного возраста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556792"/>
            <a:ext cx="8712968" cy="4032448"/>
          </a:xfrm>
        </p:spPr>
        <p:txBody>
          <a:bodyPr>
            <a:noAutofit/>
          </a:bodyPr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Период младшего школьного возраста (от 7 до 12 лет). </a:t>
            </a:r>
            <a:r>
              <a:rPr lang="ru-RU" sz="2400" dirty="0" smtClean="0"/>
              <a:t>В этот период у детей продолжается совершенствование функций организма. Усиленно развиваются и крепнут мышечная система и скелет. Молочные зубы полностью заменяются постоянными. 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/>
              <a:t>Этот период отличается от предыдущего в основном количественным, а не качественным развитием ребенка, поэтому </a:t>
            </a:r>
            <a:r>
              <a:rPr lang="ru-RU" sz="2400" dirty="0" err="1" smtClean="0"/>
              <a:t>преддошкольный</a:t>
            </a:r>
            <a:r>
              <a:rPr lang="ru-RU" sz="2400" dirty="0" smtClean="0"/>
              <a:t> и дошкольный периоды часто объединяют в один — </a:t>
            </a:r>
            <a:r>
              <a:rPr lang="ru-RU" sz="2400" i="1" dirty="0" smtClean="0">
                <a:solidFill>
                  <a:srgbClr val="FF0000"/>
                </a:solidFill>
              </a:rPr>
              <a:t>период молочных зубов. 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76672"/>
            <a:ext cx="7918648" cy="5695528"/>
          </a:xfrm>
        </p:spPr>
        <p:txBody>
          <a:bodyPr>
            <a:normAutofit/>
          </a:bodyPr>
          <a:lstStyle/>
          <a:p>
            <a:pPr marL="0" indent="457200">
              <a:spcBef>
                <a:spcPts val="0"/>
              </a:spcBef>
              <a:buNone/>
            </a:pPr>
            <a:r>
              <a:rPr lang="ru-RU" sz="2400" dirty="0"/>
              <a:t>В</a:t>
            </a:r>
            <a:r>
              <a:rPr lang="ru-RU" sz="2400" b="1" dirty="0"/>
              <a:t> </a:t>
            </a:r>
            <a:r>
              <a:rPr lang="ru-RU" sz="2400" dirty="0" err="1"/>
              <a:t>преддошкольном</a:t>
            </a:r>
            <a:r>
              <a:rPr lang="ru-RU" sz="2400" dirty="0"/>
              <a:t> и дошкольном периодах у детей при отсутствии комплексной профилактики выявляют многие стоматологические </a:t>
            </a:r>
            <a:r>
              <a:rPr lang="ru-RU" sz="2400" dirty="0" smtClean="0"/>
              <a:t>заболевания.</a:t>
            </a:r>
          </a:p>
          <a:p>
            <a:pPr marL="0" indent="457200">
              <a:spcBef>
                <a:spcPts val="0"/>
              </a:spcBef>
              <a:buNone/>
            </a:pPr>
            <a:r>
              <a:rPr lang="ru-RU" sz="2400" dirty="0" smtClean="0"/>
              <a:t>Наиболее </a:t>
            </a:r>
            <a:r>
              <a:rPr lang="ru-RU" sz="2400" dirty="0"/>
              <a:t>массовыми </a:t>
            </a:r>
            <a:r>
              <a:rPr lang="ru-RU" sz="2400" dirty="0" smtClean="0"/>
              <a:t>являются:</a:t>
            </a:r>
          </a:p>
          <a:p>
            <a:pPr>
              <a:spcBef>
                <a:spcPts val="0"/>
              </a:spcBef>
            </a:pPr>
            <a:r>
              <a:rPr lang="ru-RU" sz="2400" dirty="0" smtClean="0"/>
              <a:t>кариес </a:t>
            </a:r>
            <a:r>
              <a:rPr lang="ru-RU" sz="2400" dirty="0"/>
              <a:t>и его осложнения, </a:t>
            </a:r>
            <a:endParaRPr lang="ru-RU" sz="2400" dirty="0" smtClean="0"/>
          </a:p>
          <a:p>
            <a:pPr>
              <a:spcBef>
                <a:spcPts val="0"/>
              </a:spcBef>
            </a:pPr>
            <a:r>
              <a:rPr lang="ru-RU" sz="2400" dirty="0" smtClean="0"/>
              <a:t>тяжелые </a:t>
            </a:r>
            <a:r>
              <a:rPr lang="ru-RU" sz="2400" dirty="0"/>
              <a:t>воспалительные заболевания, чаще одонтогенного происхождения, </a:t>
            </a:r>
            <a:endParaRPr lang="ru-RU" sz="2400" dirty="0" smtClean="0"/>
          </a:p>
          <a:p>
            <a:pPr>
              <a:spcBef>
                <a:spcPts val="0"/>
              </a:spcBef>
            </a:pPr>
            <a:r>
              <a:rPr lang="ru-RU" sz="2400" dirty="0" smtClean="0"/>
              <a:t>зубочелюстные аномалии,</a:t>
            </a:r>
          </a:p>
          <a:p>
            <a:pPr>
              <a:spcBef>
                <a:spcPts val="0"/>
              </a:spcBef>
            </a:pPr>
            <a:r>
              <a:rPr lang="ru-RU" sz="2400" dirty="0" smtClean="0"/>
              <a:t>деформации</a:t>
            </a:r>
            <a:r>
              <a:rPr lang="ru-RU" sz="2400" dirty="0"/>
              <a:t>. </a:t>
            </a:r>
            <a:endParaRPr lang="ru-RU" sz="2400" dirty="0" smtClean="0"/>
          </a:p>
          <a:p>
            <a:pPr marL="0" indent="457200">
              <a:spcBef>
                <a:spcPts val="0"/>
              </a:spcBef>
              <a:buNone/>
            </a:pPr>
            <a:r>
              <a:rPr lang="ru-RU" sz="2400" dirty="0" smtClean="0"/>
              <a:t>Дошкольный </a:t>
            </a:r>
            <a:r>
              <a:rPr lang="ru-RU" sz="2400" dirty="0"/>
              <a:t>и младший школьный возраст характеризуют </a:t>
            </a:r>
            <a:r>
              <a:rPr lang="ru-RU" sz="2400" b="1" i="1" dirty="0">
                <a:solidFill>
                  <a:srgbClr val="FF0000"/>
                </a:solidFill>
              </a:rPr>
              <a:t>наиболее высокая частота </a:t>
            </a:r>
            <a:r>
              <a:rPr lang="ru-RU" sz="2400" dirty="0"/>
              <a:t>развития острых и хронических </a:t>
            </a:r>
            <a:r>
              <a:rPr lang="ru-RU" sz="2400" dirty="0" err="1"/>
              <a:t>одонтогенных</a:t>
            </a:r>
            <a:r>
              <a:rPr lang="ru-RU" sz="2400" dirty="0"/>
              <a:t> воспалительных заболеваний, все виды травм зубов, челюстных костей и мягких тканей головы, лица и шеи, многие виды новообразований.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372801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Старший школьный возраст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881336"/>
            <a:ext cx="8784976" cy="5499992"/>
          </a:xfrm>
        </p:spPr>
        <p:txBody>
          <a:bodyPr>
            <a:normAutofit/>
          </a:bodyPr>
          <a:lstStyle/>
          <a:p>
            <a:pPr marL="0" indent="457200">
              <a:spcBef>
                <a:spcPts val="0"/>
              </a:spcBef>
              <a:buNone/>
            </a:pPr>
            <a:r>
              <a:rPr lang="ru-RU" sz="2200" b="1" dirty="0" smtClean="0">
                <a:solidFill>
                  <a:srgbClr val="FF0000"/>
                </a:solidFill>
              </a:rPr>
              <a:t>Старший школьный возраст (от 12 до 18 лет) — период полового созревания </a:t>
            </a:r>
            <a:r>
              <a:rPr lang="ru-RU" sz="2200" dirty="0" smtClean="0"/>
              <a:t>(пубертатный). </a:t>
            </a:r>
          </a:p>
          <a:p>
            <a:pPr marL="0" indent="457200">
              <a:spcBef>
                <a:spcPts val="0"/>
              </a:spcBef>
              <a:buNone/>
            </a:pPr>
            <a:r>
              <a:rPr lang="ru-RU" sz="2200" dirty="0" smtClean="0"/>
              <a:t>Последний период детства характеризуется выраженной перестройкой эндокринной системы, усиленным ростом. </a:t>
            </a:r>
          </a:p>
          <a:p>
            <a:pPr marL="0" indent="457200">
              <a:spcBef>
                <a:spcPts val="0"/>
              </a:spcBef>
              <a:buNone/>
            </a:pPr>
            <a:r>
              <a:rPr lang="ru-RU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девочек </a:t>
            </a:r>
            <a:r>
              <a:rPr lang="ru-RU" sz="2200" dirty="0" smtClean="0"/>
              <a:t>вторичные половые признаки обычно развиваются на 1 — 1,5 года раньше, чем </a:t>
            </a:r>
            <a:r>
              <a:rPr lang="ru-RU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мальчиков</a:t>
            </a:r>
            <a:r>
              <a:rPr lang="ru-RU" sz="2200" dirty="0" smtClean="0"/>
              <a:t>. </a:t>
            </a:r>
          </a:p>
          <a:p>
            <a:pPr marL="0" indent="457200">
              <a:spcBef>
                <a:spcPts val="0"/>
              </a:spcBef>
              <a:buNone/>
            </a:pPr>
            <a:endParaRPr lang="ru-RU" sz="2200" dirty="0" smtClean="0"/>
          </a:p>
          <a:p>
            <a:pPr marL="0" indent="457200">
              <a:spcBef>
                <a:spcPts val="0"/>
              </a:spcBef>
              <a:buNone/>
            </a:pPr>
            <a:r>
              <a:rPr lang="ru-RU" sz="2200" dirty="0" smtClean="0"/>
              <a:t>В этом периоде часто встречаются:</a:t>
            </a:r>
          </a:p>
          <a:p>
            <a:pPr>
              <a:spcBef>
                <a:spcPts val="0"/>
              </a:spcBef>
            </a:pPr>
            <a:r>
              <a:rPr lang="ru-RU" sz="2200" dirty="0" smtClean="0"/>
              <a:t>функциональные расстройства сердечно-сосудистой,</a:t>
            </a:r>
          </a:p>
          <a:p>
            <a:pPr>
              <a:spcBef>
                <a:spcPts val="0"/>
              </a:spcBef>
            </a:pPr>
            <a:r>
              <a:rPr lang="ru-RU" sz="2200" dirty="0" smtClean="0"/>
              <a:t>нервной системы («юношеское сердце», «юношеская гипертензия»; </a:t>
            </a:r>
          </a:p>
          <a:p>
            <a:pPr>
              <a:spcBef>
                <a:spcPts val="0"/>
              </a:spcBef>
            </a:pPr>
            <a:endParaRPr lang="ru-RU" sz="2200" dirty="0"/>
          </a:p>
          <a:p>
            <a:pPr marL="0" indent="457200">
              <a:spcBef>
                <a:spcPts val="0"/>
              </a:spcBef>
              <a:buNone/>
            </a:pPr>
            <a:r>
              <a:rPr lang="ru-RU" sz="2200" dirty="0" smtClean="0"/>
              <a:t>У девушек — </a:t>
            </a:r>
            <a:r>
              <a:rPr lang="ru-RU" sz="2200" dirty="0" err="1" smtClean="0"/>
              <a:t>дисциркуляторные</a:t>
            </a:r>
            <a:r>
              <a:rPr lang="ru-RU" sz="2200" dirty="0" smtClean="0"/>
              <a:t> расстройства в виде </a:t>
            </a:r>
            <a:r>
              <a:rPr lang="ru-RU" sz="2200" dirty="0" err="1" smtClean="0"/>
              <a:t>акроцианоза</a:t>
            </a:r>
            <a:r>
              <a:rPr lang="ru-RU" sz="2200" dirty="0" smtClean="0"/>
              <a:t> и обморочных состояний), обусловленные быстрым непропорциональным ростом всего тела и отдельных органов и неустойчивостью вегетативно-эндокринной системы.</a:t>
            </a:r>
          </a:p>
          <a:p>
            <a:pPr>
              <a:buNone/>
            </a:pPr>
            <a:r>
              <a:rPr lang="ru-RU" sz="2200" dirty="0" smtClean="0"/>
              <a:t> </a:t>
            </a:r>
          </a:p>
          <a:p>
            <a:pPr algn="just"/>
            <a:endParaRPr lang="ru-RU" sz="22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836712"/>
            <a:ext cx="7772400" cy="4903440"/>
          </a:xfrm>
        </p:spPr>
        <p:txBody>
          <a:bodyPr/>
          <a:lstStyle/>
          <a:p>
            <a:pPr marL="0" indent="457200">
              <a:lnSpc>
                <a:spcPct val="100000"/>
              </a:lnSpc>
              <a:buNone/>
            </a:pPr>
            <a:r>
              <a:rPr lang="ru-RU" sz="2400" dirty="0"/>
              <a:t>Особенности организма ребенка в различные возрастные периоды должны служить научным обоснованием дифференцированной стоматологической хирургической помощи </a:t>
            </a:r>
            <a:r>
              <a:rPr lang="ru-RU" sz="2400" dirty="0" smtClean="0"/>
              <a:t>детям.</a:t>
            </a:r>
          </a:p>
          <a:p>
            <a:pPr marL="0" indent="457200">
              <a:lnSpc>
                <a:spcPct val="100000"/>
              </a:lnSpc>
              <a:buNone/>
            </a:pPr>
            <a:r>
              <a:rPr lang="ru-RU" sz="2400" b="1" u="sng" dirty="0" smtClean="0"/>
              <a:t>Необходимо </a:t>
            </a:r>
            <a:r>
              <a:rPr lang="ru-RU" sz="2400" b="1" u="sng" dirty="0"/>
              <a:t>помнить</a:t>
            </a:r>
            <a:r>
              <a:rPr lang="ru-RU" sz="2400" dirty="0"/>
              <a:t>, что только в зависимости от возраста и анатомо-функционального состояния ребенка можно рационально подобрать и провести лечение.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62128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Этапы развития челюстно-лицевой области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55446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 smtClean="0"/>
              <a:t>в структуре хирургической заболеваемости челюстно-лицевой области велика доля патологических процессов </a:t>
            </a:r>
            <a:r>
              <a:rPr lang="ru-RU" sz="2000" dirty="0" err="1" smtClean="0"/>
              <a:t>дисэмбриогенетического</a:t>
            </a:r>
            <a:r>
              <a:rPr lang="ru-RU" sz="2000" dirty="0" smtClean="0"/>
              <a:t> происхождения.</a:t>
            </a:r>
          </a:p>
          <a:p>
            <a:pPr algn="ctr">
              <a:buNone/>
            </a:pPr>
            <a:r>
              <a:rPr lang="ru-RU" sz="2000" b="1" i="1" dirty="0" err="1" smtClean="0"/>
              <a:t>Эмбриопатии</a:t>
            </a:r>
            <a:r>
              <a:rPr lang="ru-RU" sz="2000" b="1" i="1" dirty="0" smtClean="0"/>
              <a:t> принято делить на две группы.</a:t>
            </a:r>
          </a:p>
          <a:p>
            <a:pPr lvl="0" algn="just"/>
            <a:r>
              <a:rPr lang="ru-RU" sz="2000" b="1" i="1" dirty="0" smtClean="0">
                <a:solidFill>
                  <a:srgbClr val="FF0000"/>
                </a:solidFill>
              </a:rPr>
              <a:t>Наследственные</a:t>
            </a:r>
            <a:r>
              <a:rPr lang="ru-RU" sz="2000" b="1" i="1" dirty="0" smtClean="0"/>
              <a:t> </a:t>
            </a:r>
            <a:r>
              <a:rPr lang="ru-RU" sz="2000" dirty="0" smtClean="0"/>
              <a:t>(генные, или </a:t>
            </a:r>
            <a:r>
              <a:rPr lang="ru-RU" sz="2000" i="1" dirty="0" smtClean="0"/>
              <a:t>хромосомные), </a:t>
            </a:r>
            <a:r>
              <a:rPr lang="ru-RU" sz="2000" dirty="0" smtClean="0"/>
              <a:t>проявляющиеся </a:t>
            </a:r>
            <a:r>
              <a:rPr lang="ru-RU" sz="2000" dirty="0" err="1" smtClean="0"/>
              <a:t>микроаномалиями</a:t>
            </a:r>
            <a:r>
              <a:rPr lang="ru-RU" sz="2000" dirty="0" smtClean="0"/>
              <a:t> (стигмы </a:t>
            </a:r>
            <a:r>
              <a:rPr lang="ru-RU" sz="2000" dirty="0" err="1" smtClean="0"/>
              <a:t>дизэмбриогенеза</a:t>
            </a:r>
            <a:r>
              <a:rPr lang="ru-RU" sz="2000" dirty="0" smtClean="0"/>
              <a:t>) или типичными пороками развития в зависимости от уровня мутации. Они могут быть выявлены при медико-генетическом консультировании (МГК). При наличии </a:t>
            </a:r>
            <a:r>
              <a:rPr lang="ru-RU" sz="2000" dirty="0" err="1" smtClean="0"/>
              <a:t>микроаномалий</a:t>
            </a:r>
            <a:r>
              <a:rPr lang="ru-RU" sz="2000" dirty="0" smtClean="0"/>
              <a:t> у обследуемого родителя риск возникновения врожденных аномалий у потомства повышается.</a:t>
            </a:r>
          </a:p>
          <a:p>
            <a:pPr lvl="0" algn="just"/>
            <a:r>
              <a:rPr lang="ru-RU" sz="2000" b="1" i="1" dirty="0" err="1" smtClean="0">
                <a:solidFill>
                  <a:srgbClr val="FF0000"/>
                </a:solidFill>
              </a:rPr>
              <a:t>Мулътифакториальные</a:t>
            </a:r>
            <a:r>
              <a:rPr lang="ru-RU" sz="2000" b="1" i="1" dirty="0" smtClean="0">
                <a:solidFill>
                  <a:srgbClr val="FF0000"/>
                </a:solidFill>
              </a:rPr>
              <a:t>, </a:t>
            </a:r>
            <a:r>
              <a:rPr lang="ru-RU" sz="2000" dirty="0" smtClean="0"/>
              <a:t>являющиеся результатом воздействия на организм матери и эмбриона экзо- и эндогенных токсичных веществ или продуктов их жизнедеятельности. </a:t>
            </a:r>
            <a:r>
              <a:rPr lang="ru-RU" sz="2000" dirty="0" err="1" smtClean="0"/>
              <a:t>Инвазивность</a:t>
            </a:r>
            <a:r>
              <a:rPr lang="ru-RU" sz="2000" dirty="0" smtClean="0"/>
              <a:t> этих веществ, степень и длительность их воздействия могут быть различными в зависимости от генетической предрасположенности и биологической восприимчивости организма матери и эмбриона.</a:t>
            </a:r>
          </a:p>
          <a:p>
            <a:pPr algn="just"/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274042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 smtClean="0">
                <a:solidFill>
                  <a:srgbClr val="FF0000"/>
                </a:solidFill>
              </a:rPr>
              <a:t>Развитие лица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4104456"/>
          </a:xfrm>
        </p:spPr>
        <p:txBody>
          <a:bodyPr>
            <a:normAutofit/>
          </a:bodyPr>
          <a:lstStyle/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dirty="0" smtClean="0"/>
              <a:t>У 12-дневного эмбриона </a:t>
            </a:r>
            <a:r>
              <a:rPr lang="ru-RU" sz="2400" dirty="0" smtClean="0"/>
              <a:t>между передним мозговым пузырем и сердечным выступом появляется небольшое выпячивание эктодермы, что становится началом развития ротовой полости, называемой </a:t>
            </a:r>
            <a:r>
              <a:rPr lang="ru-RU" sz="2400" b="1" i="1" dirty="0" smtClean="0"/>
              <a:t>ротовой впадиной, </a:t>
            </a:r>
            <a:r>
              <a:rPr lang="ru-RU" sz="2400" dirty="0" smtClean="0"/>
              <a:t>или </a:t>
            </a:r>
            <a:r>
              <a:rPr lang="ru-RU" sz="2400" b="1" i="1" dirty="0" smtClean="0"/>
              <a:t>ямкой. </a:t>
            </a:r>
            <a:r>
              <a:rPr lang="ru-RU" sz="2400" dirty="0" smtClean="0"/>
              <a:t>Постепенно углубляясь, ротовая впадина достигает слепого конца передней кишки — в этой области формируются </a:t>
            </a:r>
            <a:r>
              <a:rPr lang="ru-RU" sz="2400" i="1" dirty="0" smtClean="0"/>
              <a:t>первичные хоаны, носовая перегородка, первичное небо.</a:t>
            </a:r>
            <a:endParaRPr lang="ru-RU" sz="2400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04664"/>
            <a:ext cx="8496944" cy="6264696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rgbClr val="FF0000"/>
                </a:solidFill>
              </a:rPr>
              <a:t>На </a:t>
            </a:r>
            <a:r>
              <a:rPr lang="ru-RU" sz="2400" b="1" dirty="0">
                <a:solidFill>
                  <a:srgbClr val="FF0000"/>
                </a:solidFill>
              </a:rPr>
              <a:t>3-й неделе </a:t>
            </a:r>
            <a:r>
              <a:rPr lang="ru-RU" sz="2400" dirty="0" err="1"/>
              <a:t>ротоглоточная</a:t>
            </a:r>
            <a:r>
              <a:rPr lang="ru-RU" sz="2400" dirty="0"/>
              <a:t> мембрана прорывается и</a:t>
            </a:r>
            <a:r>
              <a:rPr lang="ru-RU" sz="2400" b="1" dirty="0"/>
              <a:t> </a:t>
            </a:r>
            <a:r>
              <a:rPr lang="ru-RU" sz="2400" dirty="0"/>
              <a:t>передняя кишка начинает сообщаться через ротовую впадину с внешней средой, от которой она отделена глоточной перепонкой (рис. 1</a:t>
            </a:r>
            <a:r>
              <a:rPr lang="ru-RU" sz="2400" dirty="0" smtClean="0"/>
              <a:t>).</a:t>
            </a:r>
          </a:p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В </a:t>
            </a:r>
            <a:r>
              <a:rPr lang="ru-RU" sz="2400" dirty="0">
                <a:solidFill>
                  <a:srgbClr val="FF0000"/>
                </a:solidFill>
              </a:rPr>
              <a:t>конце </a:t>
            </a:r>
            <a:r>
              <a:rPr lang="ru-RU" sz="2400" b="1" dirty="0">
                <a:solidFill>
                  <a:srgbClr val="FF0000"/>
                </a:solidFill>
              </a:rPr>
              <a:t>1-го месяца </a:t>
            </a:r>
            <a:r>
              <a:rPr lang="ru-RU" sz="2400" dirty="0"/>
              <a:t>внутриутробного развития (4-я неделя) из элементов жаберной дуги образуются 5 бугров (отростков), которые ограничивают ротовую впадину.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2400" dirty="0" smtClean="0"/>
              <a:t>Один </a:t>
            </a:r>
            <a:r>
              <a:rPr lang="ru-RU" sz="2400" dirty="0"/>
              <a:t>из них — </a:t>
            </a:r>
            <a:r>
              <a:rPr lang="ru-RU" sz="2400" dirty="0" smtClean="0"/>
              <a:t>непарный </a:t>
            </a:r>
            <a:r>
              <a:rPr lang="ru-RU" sz="2400" dirty="0"/>
              <a:t>(лобный) — расположен выше </a:t>
            </a:r>
            <a:r>
              <a:rPr lang="ru-RU" sz="2400" i="1" dirty="0"/>
              <a:t>ротовой впадины, </a:t>
            </a:r>
            <a:endParaRPr lang="ru-RU" sz="2400" i="1" dirty="0" smtClean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2400" i="1" dirty="0" smtClean="0"/>
              <a:t>два </a:t>
            </a:r>
            <a:r>
              <a:rPr lang="ru-RU" sz="2400" i="1" dirty="0"/>
              <a:t>верхнечелюстных — парных </a:t>
            </a:r>
            <a:r>
              <a:rPr lang="ru-RU" sz="2400" dirty="0"/>
              <a:t>— </a:t>
            </a:r>
            <a:r>
              <a:rPr lang="ru-RU" sz="2400" i="1" dirty="0"/>
              <a:t>по бокам от </a:t>
            </a:r>
            <a:r>
              <a:rPr lang="ru-RU" sz="2400" i="1" dirty="0" smtClean="0"/>
              <a:t>него,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2400" i="1" dirty="0" smtClean="0"/>
              <a:t>два </a:t>
            </a:r>
            <a:r>
              <a:rPr lang="ru-RU" sz="2400" i="1" dirty="0"/>
              <a:t>нижнечелюстных — парных </a:t>
            </a:r>
            <a:r>
              <a:rPr lang="ru-RU" sz="2400" dirty="0"/>
              <a:t>— </a:t>
            </a:r>
            <a:r>
              <a:rPr lang="ru-RU" sz="2400" i="1" dirty="0"/>
              <a:t>ниже верхнечелюстных. </a:t>
            </a:r>
            <a:endParaRPr lang="ru-RU" sz="2400" i="1" dirty="0" smtClean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i="1" dirty="0" smtClean="0"/>
              <a:t>Эти </a:t>
            </a:r>
            <a:r>
              <a:rPr lang="ru-RU" sz="2400" i="1" dirty="0"/>
              <a:t>образования являются производными первой жаберной дуги.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81116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412776"/>
            <a:ext cx="7772400" cy="4050792"/>
          </a:xfrm>
        </p:spPr>
        <p:txBody>
          <a:bodyPr/>
          <a:lstStyle/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</a:rPr>
              <a:t>К 3-й неделе </a:t>
            </a:r>
            <a:r>
              <a:rPr lang="ru-RU" sz="2400" dirty="0"/>
              <a:t>у эмбриона уже есть 4 жаберные щели, жаберные дуги, представленные </a:t>
            </a:r>
            <a:r>
              <a:rPr lang="ru-RU" sz="2400" dirty="0" smtClean="0"/>
              <a:t>мезенхимой.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На </a:t>
            </a:r>
            <a:r>
              <a:rPr lang="ru-RU" sz="2400" b="1" dirty="0">
                <a:solidFill>
                  <a:srgbClr val="FF0000"/>
                </a:solidFill>
              </a:rPr>
              <a:t>4-й неделе </a:t>
            </a:r>
            <a:r>
              <a:rPr lang="ru-RU" sz="2400" dirty="0"/>
              <a:t>на ротовой поверхности челюстной дуги начинает развиваться язык,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/>
              <a:t>закладываются слюнные железы. </a:t>
            </a:r>
            <a:endParaRPr lang="ru-RU" sz="2400" dirty="0" smtClean="0"/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К </a:t>
            </a:r>
            <a:r>
              <a:rPr lang="ru-RU" sz="2400" b="1" dirty="0">
                <a:solidFill>
                  <a:srgbClr val="FF0000"/>
                </a:solidFill>
              </a:rPr>
              <a:t>8—11-й неделе </a:t>
            </a:r>
            <a:r>
              <a:rPr lang="ru-RU" sz="2400" dirty="0"/>
              <a:t>формируется вторичное небо и ротоглотка уже отделена от носоглотки.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09983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285728"/>
            <a:ext cx="7358114" cy="3357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64315" y="4293096"/>
            <a:ext cx="814393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Рис. 1. Онтогенетическое развитие лица человека.</a:t>
            </a:r>
          </a:p>
          <a:p>
            <a:r>
              <a:rPr lang="ru-RU" dirty="0" smtClean="0"/>
              <a:t>а — начало образования лица у эмбриона (2—3-я неделя утробной жизни); б —дальнейшая</a:t>
            </a:r>
          </a:p>
          <a:p>
            <a:r>
              <a:rPr lang="ru-RU" dirty="0" smtClean="0"/>
              <a:t>стадия формирования лица (5 </a:t>
            </a:r>
            <a:r>
              <a:rPr lang="ru-RU" dirty="0" err="1" smtClean="0"/>
              <a:t>нед</a:t>
            </a:r>
            <a:r>
              <a:rPr lang="ru-RU" dirty="0" smtClean="0"/>
              <a:t>), в — сформированное лицо плода (3 </a:t>
            </a:r>
            <a:r>
              <a:rPr lang="ru-RU" dirty="0" err="1" smtClean="0"/>
              <a:t>мес</a:t>
            </a:r>
            <a:r>
              <a:rPr lang="ru-RU" dirty="0" smtClean="0"/>
              <a:t>).</a:t>
            </a:r>
          </a:p>
          <a:p>
            <a:r>
              <a:rPr lang="en-US" dirty="0" smtClean="0"/>
              <a:t>I</a:t>
            </a:r>
            <a:r>
              <a:rPr lang="ru-RU" dirty="0" smtClean="0"/>
              <a:t>—</a:t>
            </a:r>
            <a:r>
              <a:rPr lang="en-US" dirty="0" smtClean="0"/>
              <a:t>III </a:t>
            </a:r>
            <a:r>
              <a:rPr lang="ru-RU" dirty="0" smtClean="0"/>
              <a:t>— зародышевые бугры, из которых образуются различные отделы лица: </a:t>
            </a:r>
            <a:r>
              <a:rPr lang="en-US" dirty="0" smtClean="0"/>
              <a:t>I </a:t>
            </a:r>
            <a:r>
              <a:rPr lang="ru-RU" dirty="0" smtClean="0"/>
              <a:t>— лобный, </a:t>
            </a:r>
            <a:r>
              <a:rPr lang="en-US" dirty="0" smtClean="0"/>
              <a:t>II </a:t>
            </a:r>
            <a:r>
              <a:rPr lang="ru-RU" dirty="0" smtClean="0"/>
              <a:t>—верхнечелюстные, </a:t>
            </a:r>
            <a:r>
              <a:rPr lang="en-US" dirty="0" smtClean="0"/>
              <a:t>III </a:t>
            </a:r>
            <a:r>
              <a:rPr lang="ru-RU" dirty="0" smtClean="0"/>
              <a:t>— нижнечелюстные [Колесов А. А., 1970].	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28662" y="3714752"/>
            <a:ext cx="72152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              </a:t>
            </a:r>
            <a:r>
              <a:rPr lang="ru-RU" b="1" dirty="0" smtClean="0"/>
              <a:t>а	</a:t>
            </a:r>
            <a:r>
              <a:rPr lang="en-US" b="1" dirty="0" smtClean="0"/>
              <a:t>                                            </a:t>
            </a:r>
            <a:r>
              <a:rPr lang="ru-RU" b="1" dirty="0" smtClean="0"/>
              <a:t>б	</a:t>
            </a:r>
            <a:r>
              <a:rPr lang="en-US" b="1" dirty="0" smtClean="0"/>
              <a:t>                                               </a:t>
            </a:r>
            <a:r>
              <a:rPr lang="ru-RU" b="1" dirty="0" smtClean="0"/>
              <a:t>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8784976" cy="5112568"/>
          </a:xfrm>
        </p:spPr>
        <p:txBody>
          <a:bodyPr>
            <a:noAutofit/>
          </a:bodyPr>
          <a:lstStyle/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/>
              <a:t>Верхнечелюстные отростки срастаются с нижнечелюстными в боковых отделах, образуя </a:t>
            </a:r>
            <a:r>
              <a:rPr lang="ru-RU" sz="2400" b="1" dirty="0" smtClean="0"/>
              <a:t>щеки </a:t>
            </a:r>
            <a:r>
              <a:rPr lang="ru-RU" sz="2400" dirty="0" smtClean="0"/>
              <a:t>и </a:t>
            </a:r>
            <a:r>
              <a:rPr lang="ru-RU" sz="2400" b="1" dirty="0" smtClean="0"/>
              <a:t>боковые участки верхней челюсти </a:t>
            </a:r>
            <a:r>
              <a:rPr lang="ru-RU" sz="2400" dirty="0" smtClean="0"/>
              <a:t>и </a:t>
            </a:r>
            <a:r>
              <a:rPr lang="ru-RU" sz="2400" b="1" dirty="0" smtClean="0"/>
              <a:t>верхней губы, </a:t>
            </a:r>
            <a:r>
              <a:rPr lang="ru-RU" sz="2400" dirty="0" smtClean="0"/>
              <a:t>однако до средней линии они не доходят. 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/>
              <a:t>В пространство между ними внедряется  фрагмент лобного  отростка — </a:t>
            </a:r>
            <a:r>
              <a:rPr lang="ru-RU" sz="2400" b="1" dirty="0" smtClean="0"/>
              <a:t>носовой отросток, </a:t>
            </a:r>
            <a:r>
              <a:rPr lang="ru-RU" sz="2400" dirty="0" smtClean="0"/>
              <a:t>средняя часть которого образует наружный нос, перегородку носа с будущим носовым гребнем (резцовая кость) и среднюю часть верхней губы или </a:t>
            </a:r>
            <a:r>
              <a:rPr lang="ru-RU" sz="2400" dirty="0" err="1" smtClean="0"/>
              <a:t>фильтрум</a:t>
            </a:r>
            <a:r>
              <a:rPr lang="ru-RU" sz="2400" dirty="0" smtClean="0"/>
              <a:t> (</a:t>
            </a:r>
            <a:r>
              <a:rPr lang="en-US" sz="2400" dirty="0" err="1" smtClean="0"/>
              <a:t>philtrum</a:t>
            </a:r>
            <a:r>
              <a:rPr lang="ru-RU" sz="2400" dirty="0" smtClean="0"/>
              <a:t>). 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/>
              <a:t>В дальнейшем нижнечелюстные отростки сближаются между собой по  средней линии,   образуя </a:t>
            </a:r>
            <a:r>
              <a:rPr lang="ru-RU" sz="2400" b="1" dirty="0" smtClean="0"/>
              <a:t>нижнюю   челюсть  </a:t>
            </a:r>
            <a:r>
              <a:rPr lang="ru-RU" sz="2400" dirty="0" smtClean="0"/>
              <a:t>и </a:t>
            </a:r>
            <a:r>
              <a:rPr lang="ru-RU" sz="2400" b="1" dirty="0" smtClean="0"/>
              <a:t>нижнюю </a:t>
            </a:r>
            <a:r>
              <a:rPr lang="ru-RU" sz="2400" dirty="0" smtClean="0"/>
              <a:t>губу.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124744"/>
            <a:ext cx="7772400" cy="4050792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/>
              <a:t>Внутриутробный период развития подразделяется на 2 стадии: </a:t>
            </a:r>
            <a:endParaRPr lang="ru-RU" sz="2400" dirty="0" smtClean="0"/>
          </a:p>
          <a:p>
            <a:r>
              <a:rPr lang="ru-RU" sz="2400" i="1" dirty="0" smtClean="0">
                <a:solidFill>
                  <a:srgbClr val="FF0000"/>
                </a:solidFill>
              </a:rPr>
              <a:t>эмбриональную</a:t>
            </a:r>
            <a:r>
              <a:rPr lang="ru-RU" sz="2400" i="1" dirty="0" smtClean="0"/>
              <a:t>—первые </a:t>
            </a:r>
            <a:r>
              <a:rPr lang="ru-RU" sz="2400" dirty="0"/>
              <a:t>11—12 </a:t>
            </a:r>
            <a:r>
              <a:rPr lang="ru-RU" sz="2400" dirty="0" err="1"/>
              <a:t>нед</a:t>
            </a:r>
            <a:r>
              <a:rPr lang="ru-RU" sz="2400" dirty="0"/>
              <a:t>; </a:t>
            </a:r>
            <a:endParaRPr lang="ru-RU" sz="2400" dirty="0" smtClean="0"/>
          </a:p>
          <a:p>
            <a:r>
              <a:rPr lang="ru-RU" sz="2400" i="1" dirty="0" smtClean="0">
                <a:solidFill>
                  <a:srgbClr val="FF0000"/>
                </a:solidFill>
              </a:rPr>
              <a:t>плацентарную </a:t>
            </a:r>
            <a:r>
              <a:rPr lang="ru-RU" sz="2400" i="1" dirty="0">
                <a:solidFill>
                  <a:srgbClr val="FF0000"/>
                </a:solidFill>
              </a:rPr>
              <a:t>(или фетальную) </a:t>
            </a:r>
            <a:r>
              <a:rPr lang="ru-RU" sz="2400" i="1" dirty="0"/>
              <a:t>— </a:t>
            </a:r>
            <a:r>
              <a:rPr lang="ru-RU" sz="2400" dirty="0"/>
              <a:t>от 12 </a:t>
            </a:r>
            <a:r>
              <a:rPr lang="ru-RU" sz="2400" dirty="0" err="1"/>
              <a:t>нед</a:t>
            </a:r>
            <a:r>
              <a:rPr lang="ru-RU" sz="2400" dirty="0"/>
              <a:t> и до рождения.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92671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24744"/>
            <a:ext cx="8136904" cy="4759424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/>
              <a:t>Таким образом,  вся </a:t>
            </a:r>
            <a:r>
              <a:rPr lang="ru-RU" sz="2400" b="1" dirty="0">
                <a:solidFill>
                  <a:srgbClr val="FF0000"/>
                </a:solidFill>
              </a:rPr>
              <a:t>верхняя часть лица  </a:t>
            </a:r>
            <a:r>
              <a:rPr lang="ru-RU" sz="2400" dirty="0"/>
              <a:t>(лоб,  глазничные области и нос) формируется из лобного отростка, </a:t>
            </a:r>
            <a:r>
              <a:rPr lang="ru-RU" sz="2400" b="1" dirty="0">
                <a:solidFill>
                  <a:srgbClr val="FF0000"/>
                </a:solidFill>
              </a:rPr>
              <a:t>средняя часть </a:t>
            </a:r>
            <a:r>
              <a:rPr lang="ru-RU" sz="2400" dirty="0"/>
              <a:t>лица (боковые отделы, верхняя челюсть, фрагменты верхней губы, кроме </a:t>
            </a:r>
            <a:r>
              <a:rPr lang="ru-RU" sz="2400" dirty="0" err="1"/>
              <a:t>фильтрума</a:t>
            </a:r>
            <a:r>
              <a:rPr lang="ru-RU" sz="2400" dirty="0"/>
              <a:t>, вторичное небо, альвеолярный отросток — кроме межчелюстной кости) — из верхнечелюстных бугров, нижняя часть лица — из нижнечелюстных бугров.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65214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42852"/>
            <a:ext cx="3000396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857620" y="114298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dirty="0" smtClean="0">
                <a:solidFill>
                  <a:srgbClr val="FF0000"/>
                </a:solidFill>
              </a:rPr>
              <a:t>Рис.2. Локализация наиболее частого расположения врожденных пороков развития лица.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3573016"/>
            <a:ext cx="878687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Формирование </a:t>
            </a:r>
            <a:r>
              <a:rPr lang="ru-RU" sz="2400" b="1" i="1" dirty="0" smtClean="0"/>
              <a:t>лица </a:t>
            </a:r>
            <a:r>
              <a:rPr lang="ru-RU" sz="2400" dirty="0" smtClean="0"/>
              <a:t>и сращение тканей по наследственно направленным линиям заканчиваются к 7-й </a:t>
            </a:r>
            <a:r>
              <a:rPr lang="ru-RU" sz="2400" b="1" dirty="0" smtClean="0"/>
              <a:t>неделе </a:t>
            </a:r>
            <a:r>
              <a:rPr lang="ru-RU" sz="2400" dirty="0" smtClean="0"/>
              <a:t>эмбрионального развития. Нарушение этого процесса ведет к образованию врожденных пороков развития лица.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764704"/>
            <a:ext cx="7992888" cy="4752528"/>
          </a:xfrm>
        </p:spPr>
        <p:txBody>
          <a:bodyPr/>
          <a:lstStyle/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/>
              <a:t>Первоначально полости носа и рта отделены друг от друга первичным небом, из которого в дальнейшем формируются средние части верхней губы в пределах </a:t>
            </a:r>
            <a:r>
              <a:rPr lang="ru-RU" dirty="0" err="1"/>
              <a:t>фильтрума</a:t>
            </a:r>
            <a:r>
              <a:rPr lang="ru-RU" dirty="0"/>
              <a:t>, передний отдел твердого неба и фрагмент альвеолярного отростка (межчелюстная кость), несущего 2 или 4 резца. </a:t>
            </a:r>
            <a:endParaRPr lang="ru-RU" dirty="0" smtClean="0"/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ru-RU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8—9-й неделе </a:t>
            </a:r>
            <a:r>
              <a:rPr lang="ru-RU" dirty="0"/>
              <a:t>развития формируется </a:t>
            </a:r>
            <a:r>
              <a:rPr lang="ru-RU" b="1" i="1" dirty="0"/>
              <a:t>вторичное небо </a:t>
            </a:r>
            <a:r>
              <a:rPr lang="ru-RU" dirty="0"/>
              <a:t>из пластинчатых выростов небных отростков, направленных к средней линии навстречу друг к другу и сливающихся между собой и с опускающейся сверху носовой перегородкой. Дистально (расположенные более глубоко) участки небных отростков, не имеющие связи с носовой перегородкой, срастаясь, образуют </a:t>
            </a:r>
            <a:r>
              <a:rPr lang="ru-RU" b="1" i="1" dirty="0"/>
              <a:t>мягкое небо </a:t>
            </a:r>
            <a:r>
              <a:rPr lang="ru-RU" dirty="0"/>
              <a:t>и </a:t>
            </a:r>
            <a:r>
              <a:rPr lang="ru-RU" b="1" i="1" dirty="0"/>
              <a:t>язычок.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01150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Развитие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</a:rPr>
              <a:t>челюстей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58398" y="1412776"/>
            <a:ext cx="7992888" cy="5157192"/>
          </a:xfrm>
        </p:spPr>
        <p:txBody>
          <a:bodyPr>
            <a:noAutofit/>
          </a:bodyPr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 smtClean="0">
                <a:solidFill>
                  <a:srgbClr val="FF0000"/>
                </a:solidFill>
              </a:rPr>
              <a:t>Верхняя челюсть </a:t>
            </a:r>
            <a:r>
              <a:rPr lang="ru-RU" sz="2000" dirty="0" smtClean="0"/>
              <a:t>подвергается окостенению раньше всех костей лицевого черепа. К концу 2-го месяца развития завершается срастание верхнечелюстных и лобного отростков, образующих средний отдел лица. Верхняя челюсть образуется из соединительной ткани, минуя стадию хряща. </a:t>
            </a:r>
          </a:p>
          <a:p>
            <a:pPr algn="just">
              <a:buNone/>
            </a:pPr>
            <a:endParaRPr lang="ru-RU" sz="1900" dirty="0" smtClean="0"/>
          </a:p>
          <a:p>
            <a:pPr algn="just"/>
            <a:endParaRPr lang="ru-RU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496944" cy="6336704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</a:rPr>
              <a:t>Развитие нижней челюсти </a:t>
            </a:r>
            <a:r>
              <a:rPr lang="ru-RU" dirty="0"/>
              <a:t>начинается из нескольких точек окостенения, расположенных в клетчатке, прилежащей к </a:t>
            </a:r>
            <a:r>
              <a:rPr lang="ru-RU" dirty="0" err="1"/>
              <a:t>меккелеву</a:t>
            </a:r>
            <a:r>
              <a:rPr lang="ru-RU" dirty="0"/>
              <a:t> хрящу. Постепенно формируется покровная кость, окружающая этот хрящ. Окостенение обеих половин нижней челюсти заканчивается к концу 1-го года жизни ребенка их сращением по средней линии, т. е. превращением в непарную кость. Нижняя челюсть — единственная подвижная кость лицевого </a:t>
            </a:r>
            <a:r>
              <a:rPr lang="ru-RU" dirty="0" smtClean="0"/>
              <a:t>черепа.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В </a:t>
            </a:r>
            <a:r>
              <a:rPr lang="ru-RU" dirty="0"/>
              <a:t>развитии зубов различают 3 стадии (или периода): </a:t>
            </a:r>
            <a:endParaRPr lang="ru-RU" dirty="0" smtClean="0"/>
          </a:p>
          <a:p>
            <a:pPr algn="just"/>
            <a:r>
              <a:rPr lang="ru-RU" dirty="0" smtClean="0"/>
              <a:t>закладка </a:t>
            </a:r>
            <a:r>
              <a:rPr lang="ru-RU" dirty="0"/>
              <a:t>и образование зубных зачатков; </a:t>
            </a:r>
            <a:endParaRPr lang="ru-RU" dirty="0" smtClean="0"/>
          </a:p>
          <a:p>
            <a:pPr algn="just"/>
            <a:r>
              <a:rPr lang="ru-RU" dirty="0" smtClean="0"/>
              <a:t>дифференцировка </a:t>
            </a:r>
            <a:r>
              <a:rPr lang="ru-RU" dirty="0"/>
              <a:t>зубных зачатков; </a:t>
            </a:r>
            <a:endParaRPr lang="ru-RU" dirty="0" smtClean="0"/>
          </a:p>
          <a:p>
            <a:pPr algn="just"/>
            <a:r>
              <a:rPr lang="ru-RU" dirty="0" smtClean="0"/>
              <a:t>гистогенез </a:t>
            </a:r>
            <a:r>
              <a:rPr lang="ru-RU" dirty="0"/>
              <a:t>зубных </a:t>
            </a:r>
            <a:r>
              <a:rPr lang="ru-RU" dirty="0" smtClean="0"/>
              <a:t>тканей.</a:t>
            </a:r>
          </a:p>
        </p:txBody>
      </p:sp>
    </p:spTree>
    <p:extLst>
      <p:ext uri="{BB962C8B-B14F-4D97-AF65-F5344CB8AC3E}">
        <p14:creationId xmlns:p14="http://schemas.microsoft.com/office/powerpoint/2010/main" val="23776092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124744"/>
            <a:ext cx="7772400" cy="4050792"/>
          </a:xfrm>
        </p:spPr>
        <p:txBody>
          <a:bodyPr/>
          <a:lstStyle/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В каждой челюсти новорожденного залегает </a:t>
            </a:r>
            <a:r>
              <a:rPr lang="ru-RU" b="1" dirty="0">
                <a:solidFill>
                  <a:srgbClr val="FF0000"/>
                </a:solidFill>
              </a:rPr>
              <a:t>18 фолликулов </a:t>
            </a:r>
            <a:r>
              <a:rPr lang="ru-RU" dirty="0"/>
              <a:t>(10 молочных и 8 постоянных) различной стадии формирования и минерализации. </a:t>
            </a:r>
            <a:endParaRPr lang="ru-RU" i="1" dirty="0"/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i="1" dirty="0">
                <a:solidFill>
                  <a:srgbClr val="FF0000"/>
                </a:solidFill>
              </a:rPr>
              <a:t>Нижнечелюстное отверстие </a:t>
            </a:r>
            <a:r>
              <a:rPr lang="ru-RU" dirty="0"/>
              <a:t>у детей в возрасте от 9 </a:t>
            </a:r>
            <a:r>
              <a:rPr lang="ru-RU" dirty="0" err="1"/>
              <a:t>мес</a:t>
            </a:r>
            <a:r>
              <a:rPr lang="ru-RU" dirty="0"/>
              <a:t> до 1,5 года рас­полагается в среднем на 5 мм ниже уровня альвеолярной части, 3,5— 4 лет — на 1 мм ниже жевательной поверхности зубов, в возрасте от 6 до 9 лет — на 6 мм выше этой поверхности, а в 12 лет и позже — выше примерно на 3 мм.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04056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301006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Сроки формирования и прорезывания постоянных зубов</a:t>
            </a:r>
            <a:endParaRPr lang="ru-RU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620688"/>
          <a:ext cx="9144000" cy="64523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4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18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6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42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3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71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596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36024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/>
                          <a:ea typeface="Times New Roman"/>
                          <a:cs typeface="Times New Roman"/>
                        </a:rPr>
                        <a:t>Зубная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/>
                          <a:ea typeface="Times New Roman"/>
                          <a:cs typeface="Times New Roman"/>
                        </a:rPr>
                        <a:t>формула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830" marR="19685">
                        <a:lnSpc>
                          <a:spcPts val="84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6830" marR="19685">
                        <a:lnSpc>
                          <a:spcPts val="84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закладки</a:t>
                      </a:r>
                    </a:p>
                    <a:p>
                      <a:pPr marL="36830" marR="19685">
                        <a:lnSpc>
                          <a:spcPts val="840"/>
                        </a:lnSpc>
                        <a:spcAft>
                          <a:spcPts val="0"/>
                        </a:spcAft>
                      </a:pPr>
                      <a:endParaRPr lang="ru-RU" sz="1400" baseline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6830" marR="19685">
                        <a:lnSpc>
                          <a:spcPts val="84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фолликула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4445" indent="27305">
                        <a:lnSpc>
                          <a:spcPts val="85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4445" indent="27305">
                        <a:lnSpc>
                          <a:spcPts val="85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Начало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минерализации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R="27305" algn="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Окончание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 gridSpan="2">
                  <a:txBody>
                    <a:bodyPr/>
                    <a:lstStyle/>
                    <a:p>
                      <a:pPr marL="527050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2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22860" marR="4445">
                        <a:lnSpc>
                          <a:spcPts val="85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формирования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эмали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39370" marR="21590">
                        <a:lnSpc>
                          <a:spcPts val="84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прорезывания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4445" marR="6350" indent="13970">
                        <a:lnSpc>
                          <a:spcPts val="85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формирования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корней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2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мес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внутриутробного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9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мес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внутриутробного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2—3 года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6-й год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10-й год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42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46,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985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развития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985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развития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2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indent="13970">
                        <a:lnSpc>
                          <a:spcPts val="107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11 41,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R="120650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21 31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indent="7620">
                        <a:lnSpc>
                          <a:spcPts val="995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8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мес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внутриутробного развития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6-й месяц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R="83820" indent="4445">
                        <a:lnSpc>
                          <a:spcPts val="99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 года — 5 лет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6—8-й год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То же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42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12,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То же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9-й месяц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То же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8—9-й год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59690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То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же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42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42,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42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14,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 года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2,5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мес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5—6 лет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11 —12-й год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12-й год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42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44,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42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13,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8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мес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внутриутробного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мес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6—7 лет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9—10-й год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12-й год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42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43,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985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развития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42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15,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 года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3,5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мес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То же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11—12-й год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12-й год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42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45,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42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17,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То же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3,5 года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7—8 лет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12—13-й год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15-й год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42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47,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42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18,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 лет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8-й год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R="36830"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После 18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—</a:t>
                      </a:r>
                    </a:p>
                    <a:p>
                      <a:pPr marR="36830" algn="r">
                        <a:spcAft>
                          <a:spcPts val="0"/>
                        </a:spcAft>
                      </a:pP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Различные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Различные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977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48,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20 лет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692696"/>
            <a:ext cx="8424936" cy="5328592"/>
          </a:xfrm>
        </p:spPr>
        <p:txBody>
          <a:bodyPr>
            <a:normAutofit lnSpcReduction="10000"/>
          </a:bodyPr>
          <a:lstStyle/>
          <a:p>
            <a:pPr marL="0" indent="457200">
              <a:spcBef>
                <a:spcPts val="0"/>
              </a:spcBef>
              <a:buNone/>
            </a:pPr>
            <a:r>
              <a:rPr lang="ru-RU" sz="2600" dirty="0" smtClean="0"/>
              <a:t>Таким образом, </a:t>
            </a:r>
            <a:r>
              <a:rPr lang="ru-RU" sz="2600" dirty="0" smtClean="0">
                <a:solidFill>
                  <a:srgbClr val="FF0000"/>
                </a:solidFill>
              </a:rPr>
              <a:t>корни постоянных зубов </a:t>
            </a:r>
            <a:r>
              <a:rPr lang="ru-RU" sz="2600" dirty="0" smtClean="0"/>
              <a:t>окончательно формируются в возрасте от 10 до 15 лет. На рентгенограммах в это время имеются четкие контуры периодонта и не видно верхушечного отверстия.</a:t>
            </a:r>
          </a:p>
          <a:p>
            <a:pPr marL="0" indent="457200">
              <a:spcBef>
                <a:spcPts val="0"/>
              </a:spcBef>
              <a:buNone/>
            </a:pPr>
            <a:r>
              <a:rPr lang="ru-RU" sz="2600" dirty="0" smtClean="0">
                <a:solidFill>
                  <a:srgbClr val="FF0000"/>
                </a:solidFill>
              </a:rPr>
              <a:t>Нарушение сроков формирования зубов</a:t>
            </a:r>
            <a:r>
              <a:rPr lang="ru-RU" sz="2600" dirty="0" smtClean="0"/>
              <a:t>, как правило, </a:t>
            </a:r>
            <a:r>
              <a:rPr lang="ru-RU" sz="2600" dirty="0" smtClean="0">
                <a:solidFill>
                  <a:srgbClr val="FF0000"/>
                </a:solidFill>
              </a:rPr>
              <a:t>связано с различными заболеваниями </a:t>
            </a:r>
            <a:r>
              <a:rPr lang="ru-RU" sz="2600" dirty="0" smtClean="0"/>
              <a:t>(опухоли, кисты, травмы, недоразвитие костей лица и др.), что требует детального клинико-рентгенологического обследования и установления причины.</a:t>
            </a:r>
          </a:p>
          <a:p>
            <a:pPr marL="0" indent="457200">
              <a:spcBef>
                <a:spcPts val="0"/>
              </a:spcBef>
              <a:buNone/>
            </a:pPr>
            <a:r>
              <a:rPr lang="ru-RU" sz="2600" dirty="0" smtClean="0">
                <a:solidFill>
                  <a:srgbClr val="FF0000"/>
                </a:solidFill>
              </a:rPr>
              <a:t>Сроки формирования и прорезывания зубов </a:t>
            </a:r>
            <a:r>
              <a:rPr lang="ru-RU" sz="2600" dirty="0" smtClean="0"/>
              <a:t>у детей влияют на планирование всех видов реконструктивно-восстановительных операций на костях лицевого черепа.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Возрастные особенности строения некоторых отделов челюстно-лицевой области, влияющие на течение хирургических стоматологических заболеваний</a:t>
            </a:r>
            <a:r>
              <a:rPr lang="ru-RU" sz="2400" dirty="0" smtClean="0">
                <a:solidFill>
                  <a:srgbClr val="FF0000"/>
                </a:solidFill>
              </a:rPr>
              <a:t/>
            </a:r>
            <a:br>
              <a:rPr lang="ru-RU" sz="2400" dirty="0" smtClean="0">
                <a:solidFill>
                  <a:srgbClr val="FF0000"/>
                </a:solidFill>
              </a:rPr>
            </a:b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093976"/>
            <a:ext cx="8676964" cy="3012579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dirty="0" smtClean="0"/>
              <a:t>Пропорции лица новорожденного и взрослого человека различны, что зависит от соотношения размеров мозговой и лицевой частей черепа: </a:t>
            </a:r>
            <a:r>
              <a:rPr lang="ru-RU" sz="2200" i="1" dirty="0" smtClean="0">
                <a:solidFill>
                  <a:srgbClr val="FF0000"/>
                </a:solidFill>
              </a:rPr>
              <a:t>у новорожденного кости свода черепа больше лицевого скелета.</a:t>
            </a:r>
            <a:r>
              <a:rPr lang="ru-RU" sz="2200" dirty="0" smtClean="0"/>
              <a:t> Отчетливо выдается лобно-носовой валик, несколько недоразвита нижняя челюсть (младенческая </a:t>
            </a:r>
            <a:r>
              <a:rPr lang="ru-RU" sz="2200" dirty="0" err="1" smtClean="0"/>
              <a:t>ретрогения</a:t>
            </a:r>
            <a:r>
              <a:rPr lang="ru-RU" sz="2200" dirty="0" smtClean="0"/>
              <a:t>).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08720"/>
            <a:ext cx="7844408" cy="4824536"/>
          </a:xfrm>
        </p:spPr>
        <p:txBody>
          <a:bodyPr/>
          <a:lstStyle/>
          <a:p>
            <a:pPr marL="0" indent="457200">
              <a:spcBef>
                <a:spcPts val="0"/>
              </a:spcBef>
              <a:buNone/>
            </a:pPr>
            <a:r>
              <a:rPr lang="ru-RU" sz="2400" dirty="0"/>
              <a:t>По мере роста ребенка под влиянием функциональной нагрузки на жевательные мышцы и челюсти </a:t>
            </a:r>
            <a:r>
              <a:rPr lang="ru-RU" sz="2400" i="1" dirty="0">
                <a:solidFill>
                  <a:srgbClr val="FF0000"/>
                </a:solidFill>
              </a:rPr>
              <a:t>увеличиваются объем и размеры лицевого скелета. </a:t>
            </a:r>
            <a:endParaRPr lang="ru-RU" sz="2400" i="1" dirty="0" smtClean="0">
              <a:solidFill>
                <a:srgbClr val="FF0000"/>
              </a:solidFill>
            </a:endParaRPr>
          </a:p>
          <a:p>
            <a:pPr marL="0" indent="457200">
              <a:spcBef>
                <a:spcPts val="0"/>
              </a:spcBef>
              <a:buNone/>
            </a:pPr>
            <a:r>
              <a:rPr lang="ru-RU" sz="2400" dirty="0" smtClean="0"/>
              <a:t>Рост </a:t>
            </a:r>
            <a:r>
              <a:rPr lang="ru-RU" sz="2400" dirty="0"/>
              <a:t>лицевого скелета носит волнообразный характер; активно он происходит</a:t>
            </a:r>
            <a:r>
              <a:rPr lang="ru-RU" sz="2400" i="1" dirty="0"/>
              <a:t> </a:t>
            </a:r>
            <a:r>
              <a:rPr lang="ru-RU" sz="2400" dirty="0"/>
              <a:t>в следующие периоды: </a:t>
            </a:r>
            <a:r>
              <a:rPr lang="ru-RU" sz="2400" i="1" dirty="0">
                <a:solidFill>
                  <a:srgbClr val="FF0000"/>
                </a:solidFill>
              </a:rPr>
              <a:t>от рождения до 6 </a:t>
            </a:r>
            <a:r>
              <a:rPr lang="ru-RU" sz="2400" i="1" dirty="0" err="1">
                <a:solidFill>
                  <a:srgbClr val="FF0000"/>
                </a:solidFill>
              </a:rPr>
              <a:t>мес</a:t>
            </a:r>
            <a:r>
              <a:rPr lang="ru-RU" sz="2400" i="1" dirty="0">
                <a:solidFill>
                  <a:srgbClr val="FF0000"/>
                </a:solidFill>
              </a:rPr>
              <a:t>, от 3 до 4 лет и от 7 до 1 лет</a:t>
            </a:r>
            <a:r>
              <a:rPr lang="ru-RU" sz="2400" i="1" dirty="0" smtClean="0">
                <a:solidFill>
                  <a:srgbClr val="FF0000"/>
                </a:solidFill>
              </a:rPr>
              <a:t>.</a:t>
            </a:r>
          </a:p>
          <a:p>
            <a:pPr marL="0" indent="457200">
              <a:spcBef>
                <a:spcPts val="0"/>
              </a:spcBef>
              <a:buNone/>
            </a:pPr>
            <a:r>
              <a:rPr lang="ru-RU" sz="2400" dirty="0" smtClean="0"/>
              <a:t>Различные </a:t>
            </a:r>
            <a:r>
              <a:rPr lang="ru-RU" sz="2400" dirty="0"/>
              <a:t>заболевания и воздействия, повреждающие зоны роста костей</a:t>
            </a:r>
            <a:r>
              <a:rPr lang="ru-RU" sz="2400" b="1" dirty="0"/>
              <a:t> </a:t>
            </a:r>
            <a:r>
              <a:rPr lang="ru-RU" sz="2400" dirty="0"/>
              <a:t>(травмы, остеомиелит, облучение и др.) в эти возрастные периоды особенно сильно влияют на формирование лицевого скелета.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6657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6470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Эмбриональная стадия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9856" y="1196752"/>
            <a:ext cx="8784976" cy="3483768"/>
          </a:xfrm>
        </p:spPr>
        <p:txBody>
          <a:bodyPr>
            <a:normAutofit/>
          </a:bodyPr>
          <a:lstStyle/>
          <a:p>
            <a:pPr marL="0" indent="457200" algn="just">
              <a:buNone/>
            </a:pPr>
            <a:r>
              <a:rPr lang="ru-RU" sz="2400" dirty="0" smtClean="0"/>
              <a:t>характеризуется превращением эмбриона в плод, формированием органов и систем, присущих раннему периоду онтогенеза человека.</a:t>
            </a:r>
            <a:r>
              <a:rPr lang="en-US" sz="2400" dirty="0" smtClean="0"/>
              <a:t> </a:t>
            </a:r>
            <a:r>
              <a:rPr lang="ru-RU" sz="2400" dirty="0" smtClean="0"/>
              <a:t>На этой стадии развития плода заболевания матери могут привести к </a:t>
            </a:r>
            <a:r>
              <a:rPr lang="ru-RU" sz="2400" i="1" dirty="0" smtClean="0"/>
              <a:t>самопроизвольному прерыванию беременности</a:t>
            </a:r>
            <a:r>
              <a:rPr lang="ru-RU" sz="2400" dirty="0" smtClean="0"/>
              <a:t>, а различные эндогенные и экзогенные тератогенные факторы — к порокам развития. Именно первые </a:t>
            </a:r>
            <a:r>
              <a:rPr lang="ru-RU" sz="2400" b="1" dirty="0" smtClean="0">
                <a:solidFill>
                  <a:srgbClr val="FF0000"/>
                </a:solidFill>
              </a:rPr>
              <a:t>3—7 </a:t>
            </a:r>
            <a:r>
              <a:rPr lang="ru-RU" sz="2400" b="1" dirty="0" err="1" smtClean="0">
                <a:solidFill>
                  <a:srgbClr val="FF0000"/>
                </a:solidFill>
              </a:rPr>
              <a:t>нед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/>
              <a:t>беременности считаются критическим периодом для формирования органов и систем и прежде всего челюстно-лицевой области (ЧЛО). </a:t>
            </a:r>
          </a:p>
          <a:p>
            <a:pPr marL="0" indent="0" algn="just">
              <a:buNone/>
            </a:pPr>
            <a:endParaRPr lang="ru-RU" sz="2200" dirty="0" smtClean="0"/>
          </a:p>
          <a:p>
            <a:pPr algn="just"/>
            <a:endParaRPr lang="ru-RU" sz="26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Особенности строения кожи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80728"/>
            <a:ext cx="9073008" cy="5616624"/>
          </a:xfrm>
        </p:spPr>
        <p:txBody>
          <a:bodyPr>
            <a:normAutofit/>
          </a:bodyPr>
          <a:lstStyle/>
          <a:p>
            <a:pPr marL="0" indent="45720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/>
              <a:t>У новорожденного эпидермис имеет только 2—3 слоя </a:t>
            </a:r>
            <a:r>
              <a:rPr lang="ru-RU" sz="2400" dirty="0" err="1" smtClean="0"/>
              <a:t>ороговевающих</a:t>
            </a:r>
            <a:r>
              <a:rPr lang="ru-RU" sz="2400" dirty="0" smtClean="0"/>
              <a:t> клеток, а дерма, состоящая из ретикулярного и сосочкового слоев, имеет слабовыраженную соединительнотканную основу и мышечные волокна. В этот период эпидермис и дерма</a:t>
            </a:r>
            <a:r>
              <a:rPr lang="ru-RU" sz="2400" i="1" dirty="0" smtClean="0"/>
              <a:t> </a:t>
            </a:r>
            <a:r>
              <a:rPr lang="ru-RU" sz="2400" dirty="0" smtClean="0"/>
              <a:t>слабо связаны (в отличие от взрослых). Эпидермис легко </a:t>
            </a:r>
            <a:r>
              <a:rPr lang="ru-RU" sz="2400" dirty="0" err="1" smtClean="0"/>
              <a:t>слущивается</a:t>
            </a:r>
            <a:r>
              <a:rPr lang="ru-RU" sz="2400" dirty="0" smtClean="0"/>
              <a:t>  что  способствует  нарушению  целостности  кожи,  утрате  защитных свойств.</a:t>
            </a:r>
          </a:p>
          <a:p>
            <a:pPr marL="0" indent="45720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/>
              <a:t>Терморегуляция кожи несовершенна (возможно развитие нерегулируемой гипертермии), дыхательная функция развита хорошо.</a:t>
            </a:r>
          </a:p>
          <a:p>
            <a:pPr algn="just"/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7772400" cy="4050792"/>
          </a:xfrm>
        </p:spPr>
        <p:txBody>
          <a:bodyPr/>
          <a:lstStyle/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/>
              <a:t>В своей практической деятельности детский стоматолог-хирург должен помнить о перечисленных выше особенностях строения кожи у детей раннего возраста. Нарушение правил асептики и антисептики, применение растворов антисептиков высокой концентрации, мазей и других лечебных средств могут вызвать побочные явления (ожоги, </a:t>
            </a:r>
            <a:r>
              <a:rPr lang="ru-RU" sz="2400" dirty="0" err="1"/>
              <a:t>изьязвления</a:t>
            </a:r>
            <a:r>
              <a:rPr lang="ru-RU" sz="2400" dirty="0"/>
              <a:t> и др.).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113067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171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Особенности развития носа и ППН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37429"/>
            <a:ext cx="8136904" cy="4824536"/>
          </a:xfrm>
        </p:spPr>
        <p:txBody>
          <a:bodyPr>
            <a:noAutofit/>
          </a:bodyPr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Нос </a:t>
            </a:r>
            <a:r>
              <a:rPr lang="ru-RU" sz="2400" dirty="0" smtClean="0"/>
              <a:t>у ребенка: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2400" dirty="0" smtClean="0"/>
              <a:t>по размеру не большой,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2400" dirty="0" smtClean="0"/>
              <a:t>носовые ходы очень узкие,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2400" dirty="0" smtClean="0"/>
              <a:t>нижний носовой ход у новорожденного отсутствует, что в сочетании со склонностью к отеку слизистых оболочек может быть причиной и затрудненного носового дыхания.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4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/>
              <a:t>Ребенок плохо сосет грудь и матери нередко связывают это с заболеванием полости носа и рта и обращаются к детскому стоматологу-хирургу. Слизистая оболочка полости носа 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нежная, богата кровеносными и лимфатическими сосудами.</a:t>
            </a:r>
          </a:p>
          <a:p>
            <a:pPr algn="just"/>
            <a:endParaRPr lang="ru-RU" sz="2400" dirty="0" smtClean="0"/>
          </a:p>
          <a:p>
            <a:pPr algn="just"/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494712" cy="5839544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i="1" dirty="0">
                <a:solidFill>
                  <a:srgbClr val="FF0000"/>
                </a:solidFill>
              </a:rPr>
              <a:t>Кожно-хрящевой отдел носа</a:t>
            </a:r>
            <a:r>
              <a:rPr lang="ru-RU" sz="2400" i="1" dirty="0">
                <a:solidFill>
                  <a:srgbClr val="0070C0"/>
                </a:solidFill>
              </a:rPr>
              <a:t> </a:t>
            </a:r>
            <a:r>
              <a:rPr lang="ru-RU" sz="2400" dirty="0"/>
              <a:t>растет быстрее костного, вследствие чего форма носа с возрастом изменяется. В течение первых </a:t>
            </a:r>
            <a:r>
              <a:rPr lang="ru-RU" sz="2400" i="1" dirty="0"/>
              <a:t>5 </a:t>
            </a:r>
            <a:r>
              <a:rPr lang="ru-RU" sz="2400" dirty="0"/>
              <a:t>лет</a:t>
            </a:r>
            <a:r>
              <a:rPr lang="ru-RU" sz="2400" b="1" i="1" dirty="0"/>
              <a:t> </a:t>
            </a:r>
            <a:r>
              <a:rPr lang="ru-RU" sz="2400" dirty="0"/>
              <a:t>нос становится длиннее, к 10—13 годам рост его </a:t>
            </a:r>
            <a:r>
              <a:rPr lang="ru-RU" sz="2400" dirty="0" smtClean="0"/>
              <a:t>завершается.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400" dirty="0" smtClean="0"/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i="1" dirty="0" smtClean="0">
                <a:solidFill>
                  <a:srgbClr val="FF0000"/>
                </a:solidFill>
              </a:rPr>
              <a:t>Придаточные </a:t>
            </a:r>
            <a:r>
              <a:rPr lang="ru-RU" sz="2400" b="1" i="1" dirty="0">
                <a:solidFill>
                  <a:srgbClr val="FF0000"/>
                </a:solidFill>
              </a:rPr>
              <a:t>пазухи </a:t>
            </a:r>
            <a:r>
              <a:rPr lang="ru-RU" sz="2400" b="1" dirty="0">
                <a:solidFill>
                  <a:srgbClr val="FF0000"/>
                </a:solidFill>
              </a:rPr>
              <a:t>носа </a:t>
            </a:r>
            <a:r>
              <a:rPr lang="ru-RU" sz="2400" dirty="0"/>
              <a:t>к моменту рождения развиты слабо. У детей первого года жизни сложно дифференцировать воспалительные заболевания околоносовых пазух и острые </a:t>
            </a:r>
            <a:r>
              <a:rPr lang="ru-RU" sz="2400" dirty="0" err="1"/>
              <a:t>одонтогенные</a:t>
            </a:r>
            <a:r>
              <a:rPr lang="ru-RU" sz="2400" dirty="0"/>
              <a:t> и </a:t>
            </a:r>
            <a:r>
              <a:rPr lang="ru-RU" sz="2400" dirty="0" err="1"/>
              <a:t>неодонтогенные</a:t>
            </a:r>
            <a:r>
              <a:rPr lang="ru-RU" sz="2400" dirty="0"/>
              <a:t> воспалительные заболевания верхней челюсти (периоститы, остеомиелиты).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8729762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9675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органов полости рта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24744"/>
            <a:ext cx="8748464" cy="5433467"/>
          </a:xfrm>
        </p:spPr>
        <p:txBody>
          <a:bodyPr>
            <a:normAutofit/>
          </a:bodyPr>
          <a:lstStyle/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Полость рта. </a:t>
            </a:r>
            <a:r>
              <a:rPr lang="ru-RU" sz="2400" dirty="0" smtClean="0"/>
              <a:t>Дно, язык, небо, глотка, губы, щеки хорошо развиты с раннего постнатального периода, так как участвуют в акте дыхания, сосания а после прорезывания зубов — в жевании и речи.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endParaRPr lang="ru-RU" sz="2400" b="1" dirty="0">
              <a:solidFill>
                <a:srgbClr val="FF0000"/>
              </a:solidFill>
            </a:endParaRP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Слюнные железы </a:t>
            </a:r>
            <a:r>
              <a:rPr lang="ru-RU" sz="2400" dirty="0" smtClean="0"/>
              <a:t>функционируют с момента рождения, но в первые месяцы жизни секреция слюны незначительна, а с 4—6-го месяца жизни значительно усиливается, что связано с началом прорезывания молочных зубов. Чем раньше ребенка переводят на твердую пищу, тем активнее саливация. Слюна содержит множество ферментов, иммунные средства местной защиты.</a:t>
            </a:r>
          </a:p>
          <a:p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9575" y="548680"/>
            <a:ext cx="8229600" cy="93610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Другие факторы, влияющие на течение хирургических стоматологических заболеваний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7016" y="2132856"/>
            <a:ext cx="8856984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dirty="0" smtClean="0"/>
              <a:t>Здоровье детей зависит от уровня их физического, умственного, функционального развития в различные возрастные периоды, физической и нервно-психической адаптации к меняющимся условиям внешней среды, уровня неспецифической </a:t>
            </a:r>
            <a:r>
              <a:rPr lang="ru-RU" sz="2200" dirty="0" err="1" smtClean="0"/>
              <a:t>резистентности</a:t>
            </a:r>
            <a:r>
              <a:rPr lang="ru-RU" sz="2200" dirty="0" smtClean="0"/>
              <a:t> и иммунной защиты. Рост ребенка — программированный процесс увеличения длины и массы тела — неотделим от его развития, становления функциональных систем.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i="1" dirty="0">
                <a:solidFill>
                  <a:srgbClr val="FF0000"/>
                </a:solidFill>
              </a:rPr>
              <a:t>«Критические» периоды детства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050792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В </a:t>
            </a:r>
            <a:r>
              <a:rPr lang="ru-RU" dirty="0"/>
              <a:t>такие «критические» периоды организм ребенка оказывается в неустойчивом (метастабильном) состоянии, подвергается более высокому риску развития пограничных и патологических состояний при воздействии неадекватных его возможностям или патогенных внешних агентов (погрешности питания, инфекционные агенты, ксенобиотики, ио­низирующая радиация и др.), поэтому все виды медицинской деятельности должны быть адаптированы к возрасту ребенка.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73032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772400" cy="160934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Первый критический период </a:t>
            </a:r>
            <a:r>
              <a:rPr lang="ru-RU" sz="3200" dirty="0"/>
              <a:t>(от 3 до 6 </a:t>
            </a:r>
            <a:r>
              <a:rPr lang="ru-RU" sz="3200" dirty="0" err="1"/>
              <a:t>мес</a:t>
            </a:r>
            <a:r>
              <a:rPr lang="ru-RU" sz="3200" dirty="0"/>
              <a:t> жизни)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772816"/>
            <a:ext cx="8280920" cy="6454500"/>
          </a:xfrm>
        </p:spPr>
        <p:txBody>
          <a:bodyPr>
            <a:normAutofit/>
          </a:bodyPr>
          <a:lstStyle/>
          <a:p>
            <a:pPr algn="just"/>
            <a:r>
              <a:rPr lang="ru-RU" sz="2200" dirty="0" smtClean="0"/>
              <a:t>характеризуется: интенсивным ростом ребенка, неустойчивостью формирующихся процессов (окислительное </a:t>
            </a:r>
            <a:r>
              <a:rPr lang="ru-RU" sz="2200" dirty="0" err="1" smtClean="0"/>
              <a:t>фосфорилирование</a:t>
            </a:r>
            <a:r>
              <a:rPr lang="ru-RU" sz="2200" dirty="0" smtClean="0"/>
              <a:t>, водно-солевой обмен и др.). В этот период происходит переход на смешанный характер питания, появляются первые зубы и возможно развитие различных дефицитных состояний (витамин </a:t>
            </a:r>
            <a:r>
              <a:rPr lang="en-US" sz="2200" dirty="0" smtClean="0"/>
              <a:t>D </a:t>
            </a:r>
            <a:r>
              <a:rPr lang="ru-RU" sz="2200" dirty="0" smtClean="0"/>
              <a:t>— рахит, железо — анемия).</a:t>
            </a:r>
          </a:p>
          <a:p>
            <a:pPr algn="just"/>
            <a:r>
              <a:rPr lang="ru-RU" sz="2200" dirty="0" err="1" smtClean="0"/>
              <a:t>репаративные</a:t>
            </a:r>
            <a:r>
              <a:rPr lang="ru-RU" sz="2200" dirty="0" smtClean="0"/>
              <a:t> процессы после оперативных вмешательств в ЧЛО.</a:t>
            </a:r>
          </a:p>
          <a:p>
            <a:pPr algn="just"/>
            <a:endParaRPr lang="ru-RU" sz="2200" dirty="0" smtClean="0"/>
          </a:p>
          <a:p>
            <a:pPr algn="just"/>
            <a:endParaRPr lang="ru-RU" sz="22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772400" cy="1609344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Второй критический период </a:t>
            </a:r>
            <a:r>
              <a:rPr lang="ru-RU" sz="3200" dirty="0"/>
              <a:t>(2—4 года).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775055"/>
            <a:ext cx="7772400" cy="4050792"/>
          </a:xfrm>
        </p:spPr>
        <p:txBody>
          <a:bodyPr/>
          <a:lstStyle/>
          <a:p>
            <a:pPr algn="just"/>
            <a:r>
              <a:rPr lang="ru-RU" dirty="0" smtClean="0"/>
              <a:t>В </a:t>
            </a:r>
            <a:r>
              <a:rPr lang="ru-RU" dirty="0"/>
              <a:t>это время происходит быстрый рост ребенка, завершение основных структурно-функциональных перестроек ЦНС. Одновременно в ЧЛО завершается формирование молочного прикуса, условных рефлексов, развитие речи.</a:t>
            </a:r>
          </a:p>
          <a:p>
            <a:pPr algn="just"/>
            <a:r>
              <a:rPr lang="ru-RU" dirty="0"/>
              <a:t>Увеличивающееся влияние социальной и биологической сред, смена привычных стереотипов повышают риск развития неврологических реакций.</a:t>
            </a:r>
          </a:p>
          <a:p>
            <a:pPr algn="just"/>
            <a:r>
              <a:rPr lang="ru-RU" dirty="0"/>
              <a:t>В этот период сохраняется физиологический дефицит отдельных </a:t>
            </a:r>
            <a:r>
              <a:rPr lang="ru-RU" dirty="0" err="1"/>
              <a:t>субклассов</a:t>
            </a:r>
            <a:r>
              <a:rPr lang="ru-RU" dirty="0"/>
              <a:t> иммуноглобулинов, недостаточность местного иммунитета (в том числе полости рта) повышает риск развития воспалительных заболеваний, влияет на течение травм, затрудняет</a:t>
            </a:r>
          </a:p>
        </p:txBody>
      </p:sp>
    </p:spTree>
    <p:extLst>
      <p:ext uri="{BB962C8B-B14F-4D97-AF65-F5344CB8AC3E}">
        <p14:creationId xmlns:p14="http://schemas.microsoft.com/office/powerpoint/2010/main" val="238583272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772400" cy="160934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Третий критический период </a:t>
            </a:r>
            <a:r>
              <a:rPr lang="ru-RU" sz="3200" dirty="0"/>
              <a:t>(5—6-й год жизни ребенка</a:t>
            </a:r>
            <a:r>
              <a:rPr lang="ru-RU" sz="3200" dirty="0" smtClean="0"/>
              <a:t>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484784"/>
            <a:ext cx="9144000" cy="5937523"/>
          </a:xfrm>
        </p:spPr>
        <p:txBody>
          <a:bodyPr>
            <a:normAutofit/>
          </a:bodyPr>
          <a:lstStyle/>
          <a:p>
            <a:r>
              <a:rPr lang="ru-RU" sz="2200" dirty="0" smtClean="0"/>
              <a:t>Нарастают темпы формирования высшей нервной деятельности. Кроме того, изменяется формула белой крови в сторону преобладания гранулоцитов, многие показатели иммунной системы достигают уровней, характерных для взрослых.</a:t>
            </a:r>
          </a:p>
          <a:p>
            <a:r>
              <a:rPr lang="ru-RU" sz="2200" dirty="0" smtClean="0"/>
              <a:t>В это время наблюдается первое вытяжение (ускорение роста), начинается период смены зубов; в полости рта одновременно присутствуют молочные и постоянные зубы (сменный прикус).</a:t>
            </a:r>
          </a:p>
          <a:p>
            <a:r>
              <a:rPr lang="ru-RU" sz="2200" dirty="0" smtClean="0"/>
              <a:t>В этот период при определении показаний к операции удаления зубов необходимо проводить рентгенологическое исследование, которое уточняет взаимоотношение зачатков постоянных зубов и корней молочных, а также исключает первичную </a:t>
            </a:r>
            <a:r>
              <a:rPr lang="ru-RU" sz="2200" dirty="0" err="1" smtClean="0"/>
              <a:t>адентию</a:t>
            </a:r>
            <a:r>
              <a:rPr lang="ru-RU" sz="2200" dirty="0" smtClean="0"/>
              <a:t>.</a:t>
            </a:r>
          </a:p>
          <a:p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80920" cy="5688632"/>
          </a:xfrm>
        </p:spPr>
        <p:txBody>
          <a:bodyPr>
            <a:normAutofit/>
          </a:bodyPr>
          <a:lstStyle/>
          <a:p>
            <a:pPr marL="0" indent="457200">
              <a:buNone/>
            </a:pPr>
            <a:r>
              <a:rPr lang="ru-RU" sz="2400" b="1" dirty="0">
                <a:solidFill>
                  <a:srgbClr val="FF0000"/>
                </a:solidFill>
              </a:rPr>
              <a:t>Аномалии развития</a:t>
            </a:r>
            <a:r>
              <a:rPr lang="ru-RU" sz="2400" dirty="0"/>
              <a:t> формируются главным образом в </a:t>
            </a:r>
            <a:r>
              <a:rPr lang="ru-RU" sz="2400" i="1" dirty="0">
                <a:solidFill>
                  <a:srgbClr val="FF0000"/>
                </a:solidFill>
              </a:rPr>
              <a:t>первые 3 месяца беременности</a:t>
            </a:r>
            <a:r>
              <a:rPr lang="ru-RU" sz="2400" dirty="0"/>
              <a:t>. </a:t>
            </a:r>
            <a:endParaRPr lang="ru-RU" sz="2400" dirty="0" smtClean="0"/>
          </a:p>
          <a:p>
            <a:pPr marL="0" indent="457200">
              <a:buNone/>
            </a:pPr>
            <a:r>
              <a:rPr lang="ru-RU" sz="2400" dirty="0" smtClean="0"/>
              <a:t>Обычно </a:t>
            </a:r>
            <a:r>
              <a:rPr lang="ru-RU" sz="2400" dirty="0"/>
              <a:t>возникают пороки развития лица и челюстей, наиболее часто — это </a:t>
            </a:r>
            <a:r>
              <a:rPr lang="ru-RU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расщелины верхней губы и неба. </a:t>
            </a:r>
            <a:r>
              <a:rPr lang="ru-RU" sz="2400" dirty="0"/>
              <a:t>Вследствие недоразвития или отсутствия лобно-носового отростка могут развиться различные виды черепно-челюстно-лицевых </a:t>
            </a:r>
            <a:r>
              <a:rPr lang="ru-RU" sz="2400" dirty="0" err="1"/>
              <a:t>дизостозов</a:t>
            </a:r>
            <a:r>
              <a:rPr lang="ru-RU" sz="2400" dirty="0"/>
              <a:t>. </a:t>
            </a:r>
            <a:endParaRPr lang="ru-RU" sz="2400" dirty="0" smtClean="0"/>
          </a:p>
          <a:p>
            <a:pPr marL="0" indent="457200">
              <a:buNone/>
            </a:pPr>
            <a:r>
              <a:rPr lang="ru-RU" sz="2400" dirty="0" smtClean="0"/>
              <a:t>В </a:t>
            </a:r>
            <a:r>
              <a:rPr lang="ru-RU" sz="2400" dirty="0"/>
              <a:t>течение </a:t>
            </a:r>
            <a:r>
              <a:rPr lang="ru-RU" sz="2400" i="1" dirty="0">
                <a:solidFill>
                  <a:srgbClr val="FF0000"/>
                </a:solidFill>
              </a:rPr>
              <a:t>первых 2 </a:t>
            </a:r>
            <a:r>
              <a:rPr lang="ru-RU" sz="2400" i="1" dirty="0" smtClean="0">
                <a:solidFill>
                  <a:srgbClr val="FF0000"/>
                </a:solidFill>
              </a:rPr>
              <a:t>месяцев </a:t>
            </a:r>
            <a:r>
              <a:rPr lang="ru-RU" sz="2400" dirty="0"/>
              <a:t>внутриутробного развития возможно </a:t>
            </a:r>
            <a:r>
              <a:rPr lang="ru-RU" sz="2400" dirty="0" smtClean="0"/>
              <a:t>образование врожденных:</a:t>
            </a:r>
          </a:p>
          <a:p>
            <a:r>
              <a:rPr lang="ru-RU" sz="2400" dirty="0" smtClean="0"/>
              <a:t>кист </a:t>
            </a:r>
            <a:r>
              <a:rPr lang="ru-RU" sz="2400" dirty="0"/>
              <a:t>и свищей лица, </a:t>
            </a:r>
            <a:endParaRPr lang="ru-RU" sz="2400" dirty="0" smtClean="0"/>
          </a:p>
          <a:p>
            <a:r>
              <a:rPr lang="ru-RU" sz="2400" dirty="0" smtClean="0"/>
              <a:t>околоушной </a:t>
            </a:r>
            <a:r>
              <a:rPr lang="ru-RU" sz="2400" dirty="0"/>
              <a:t>области и шеи, </a:t>
            </a:r>
            <a:endParaRPr lang="ru-RU" sz="2400" dirty="0" smtClean="0"/>
          </a:p>
          <a:p>
            <a:r>
              <a:rPr lang="ru-RU" sz="2400" dirty="0" smtClean="0"/>
              <a:t>пороков </a:t>
            </a:r>
            <a:r>
              <a:rPr lang="ru-RU" sz="2400" dirty="0"/>
              <a:t>развития мышечной, сосудистой и нервной систем. </a:t>
            </a:r>
            <a:endParaRPr lang="ru-RU" sz="2400" dirty="0" smtClean="0"/>
          </a:p>
          <a:p>
            <a:pPr marL="0" indent="0" algn="ctr">
              <a:buNone/>
            </a:pPr>
            <a:r>
              <a:rPr lang="ru-RU" sz="2400" b="1" dirty="0" smtClean="0"/>
              <a:t>К </a:t>
            </a:r>
            <a:r>
              <a:rPr lang="ru-RU" sz="2400" b="1" dirty="0"/>
              <a:t>концу 2-го месяца эмбрион уже сформирован.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591689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772400" cy="160934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Четвертый критический период </a:t>
            </a:r>
            <a:r>
              <a:rPr lang="ru-RU" sz="3200" dirty="0"/>
              <a:t>(12—18 лет</a:t>
            </a:r>
            <a:r>
              <a:rPr lang="ru-RU" sz="3200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597" y="1700808"/>
            <a:ext cx="9036496" cy="60486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- подростковый период, или период полового созревания (</a:t>
            </a:r>
            <a:r>
              <a:rPr lang="ru-RU" dirty="0" err="1" smtClean="0"/>
              <a:t>препубертатный</a:t>
            </a:r>
            <a:r>
              <a:rPr lang="ru-RU" dirty="0" smtClean="0"/>
              <a:t> и пубертатный).</a:t>
            </a:r>
          </a:p>
          <a:p>
            <a:pPr algn="just"/>
            <a:r>
              <a:rPr lang="ru-RU" dirty="0" smtClean="0"/>
              <a:t>В </a:t>
            </a:r>
            <a:r>
              <a:rPr lang="ru-RU" dirty="0" err="1" smtClean="0"/>
              <a:t>препубертатный</a:t>
            </a:r>
            <a:r>
              <a:rPr lang="ru-RU" dirty="0" smtClean="0"/>
              <a:t> период (10—12 лет) формируется постоянный прикус. В целом для периода полового созревания характерны: перестройка </a:t>
            </a:r>
            <a:r>
              <a:rPr lang="ru-RU" dirty="0" err="1" smtClean="0"/>
              <a:t>нейро-эндокринной</a:t>
            </a:r>
            <a:r>
              <a:rPr lang="ru-RU" dirty="0" smtClean="0"/>
              <a:t> системы и регуляции обмена веществ, ускорение роста скелета и костей лицевого черепа, увеличение массы и длины тела, изменение формы тела, повышение мышечной силы и выносливости у юношей, увеличение жировой ткани у девушек; уменьшение массы лимфоидной ткани. У девочек процессы </a:t>
            </a:r>
            <a:r>
              <a:rPr lang="ru-RU" dirty="0" err="1" smtClean="0"/>
              <a:t>оссификации</a:t>
            </a:r>
            <a:r>
              <a:rPr lang="ru-RU" dirty="0" smtClean="0"/>
              <a:t> опорно-двигательного аппарата и костей мозгового и лицевого черепа происходят раньше, чем у мальчиков, причем наибольшие различия выявляются в пубертатном возрасте, когда костный возраст отличается почти на 2 года. Процесс роста ребенка зависит от генетических и медико-социальных факторов.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352928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Плацентарная стадия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80728"/>
            <a:ext cx="9217024" cy="6192688"/>
          </a:xfrm>
        </p:spPr>
        <p:txBody>
          <a:bodyPr>
            <a:normAutofit/>
          </a:bodyPr>
          <a:lstStyle/>
          <a:p>
            <a:pPr marL="0" indent="457200">
              <a:buNone/>
            </a:pPr>
            <a:r>
              <a:rPr lang="ru-RU" sz="2600" dirty="0" smtClean="0"/>
              <a:t>характеризуется </a:t>
            </a:r>
            <a:r>
              <a:rPr lang="ru-RU" sz="2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интенсивными процессами дифференцировки тканей</a:t>
            </a:r>
            <a:r>
              <a:rPr lang="ru-RU" sz="2600" dirty="0" smtClean="0"/>
              <a:t>, плод подготавливается к </a:t>
            </a:r>
            <a:r>
              <a:rPr lang="ru-RU" sz="2600" dirty="0" err="1" smtClean="0"/>
              <a:t>внеутробной</a:t>
            </a:r>
            <a:r>
              <a:rPr lang="ru-RU" sz="2600" dirty="0" smtClean="0"/>
              <a:t> жизни. Плод 22—24-недельного возраста может дышать и сосать.</a:t>
            </a:r>
          </a:p>
          <a:p>
            <a:pPr marL="0" indent="457200">
              <a:buNone/>
            </a:pPr>
            <a:r>
              <a:rPr lang="ru-RU" sz="2600" b="1" i="1" dirty="0" smtClean="0">
                <a:solidFill>
                  <a:srgbClr val="FF0000"/>
                </a:solidFill>
              </a:rPr>
              <a:t>В позднем фетальном периоде </a:t>
            </a:r>
            <a:r>
              <a:rPr lang="ru-RU" sz="2600" b="1" dirty="0" smtClean="0">
                <a:solidFill>
                  <a:srgbClr val="FF0000"/>
                </a:solidFill>
              </a:rPr>
              <a:t>(</a:t>
            </a:r>
            <a:r>
              <a:rPr lang="en-US" sz="2600" b="1" dirty="0" smtClean="0">
                <a:solidFill>
                  <a:srgbClr val="FF0000"/>
                </a:solidFill>
              </a:rPr>
              <a:t>III </a:t>
            </a:r>
            <a:r>
              <a:rPr lang="ru-RU" sz="2600" dirty="0" smtClean="0">
                <a:solidFill>
                  <a:srgbClr val="FF0000"/>
                </a:solidFill>
              </a:rPr>
              <a:t>триместр беременности) </a:t>
            </a:r>
            <a:r>
              <a:rPr lang="ru-RU" sz="2600" dirty="0" smtClean="0"/>
              <a:t>происходит отложение в организме плода многих веществ — железа, кальция, витаминов и др., потребность в которых в послеродовом периоде материнское молоко не удовлетворяет.</a:t>
            </a:r>
          </a:p>
          <a:p>
            <a:pPr marL="0" indent="457200">
              <a:buNone/>
            </a:pPr>
            <a:endParaRPr lang="ru-RU" sz="2600" dirty="0" smtClean="0"/>
          </a:p>
          <a:p>
            <a:pPr>
              <a:buNone/>
            </a:pPr>
            <a:r>
              <a:rPr lang="ru-RU" sz="5100" dirty="0" smtClean="0"/>
              <a:t> 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7916416" cy="6048672"/>
          </a:xfrm>
        </p:spPr>
        <p:txBody>
          <a:bodyPr>
            <a:normAutofit/>
          </a:bodyPr>
          <a:lstStyle/>
          <a:p>
            <a:pPr indent="45000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/>
              <a:t>Возникающие позже пороки развития являются главным образом 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следствием недостаточного роста и развития плода. </a:t>
            </a:r>
            <a:r>
              <a:rPr lang="ru-RU" dirty="0"/>
              <a:t>К ним </a:t>
            </a:r>
            <a:r>
              <a:rPr lang="ru-RU" dirty="0" smtClean="0"/>
              <a:t>относят:</a:t>
            </a:r>
          </a:p>
          <a:p>
            <a:pPr marL="525780" indent="450000">
              <a:lnSpc>
                <a:spcPct val="100000"/>
              </a:lnSpc>
              <a:spcBef>
                <a:spcPts val="0"/>
              </a:spcBef>
            </a:pPr>
            <a:r>
              <a:rPr lang="ru-RU" dirty="0" smtClean="0"/>
              <a:t> </a:t>
            </a:r>
            <a:r>
              <a:rPr lang="ru-RU" dirty="0"/>
              <a:t>нарушение строения </a:t>
            </a:r>
            <a:r>
              <a:rPr lang="ru-RU" dirty="0" smtClean="0"/>
              <a:t>черепа,</a:t>
            </a:r>
          </a:p>
          <a:p>
            <a:pPr marL="525780" indent="450000">
              <a:lnSpc>
                <a:spcPct val="100000"/>
              </a:lnSpc>
              <a:spcBef>
                <a:spcPts val="0"/>
              </a:spcBef>
            </a:pPr>
            <a:r>
              <a:rPr lang="ru-RU" dirty="0" smtClean="0"/>
              <a:t>лицевых </a:t>
            </a:r>
            <a:r>
              <a:rPr lang="ru-RU" dirty="0"/>
              <a:t>костей, </a:t>
            </a:r>
          </a:p>
          <a:p>
            <a:pPr marL="525780" indent="450000">
              <a:lnSpc>
                <a:spcPct val="100000"/>
              </a:lnSpc>
              <a:spcBef>
                <a:spcPts val="0"/>
              </a:spcBef>
            </a:pPr>
            <a:r>
              <a:rPr lang="ru-RU" dirty="0" smtClean="0"/>
              <a:t>недоразвитие </a:t>
            </a:r>
            <a:r>
              <a:rPr lang="ru-RU" dirty="0"/>
              <a:t>хрящей носа и ушей и др.</a:t>
            </a:r>
          </a:p>
          <a:p>
            <a:pPr indent="45000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i="1" dirty="0">
                <a:solidFill>
                  <a:srgbClr val="FF0000"/>
                </a:solidFill>
              </a:rPr>
              <a:t>С 4,5—5 </a:t>
            </a:r>
            <a:r>
              <a:rPr lang="ru-RU" b="1" i="1" dirty="0" err="1">
                <a:solidFill>
                  <a:srgbClr val="FF0000"/>
                </a:solidFill>
              </a:rPr>
              <a:t>мес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/>
              <a:t>внутриутробного развития начинается минерализация молочных резцов</a:t>
            </a:r>
            <a:r>
              <a:rPr lang="ru-RU" b="1" i="1" dirty="0">
                <a:solidFill>
                  <a:srgbClr val="FF0000"/>
                </a:solidFill>
              </a:rPr>
              <a:t>, а с 7 </a:t>
            </a:r>
            <a:r>
              <a:rPr lang="ru-RU" b="1" i="1" dirty="0" err="1">
                <a:solidFill>
                  <a:srgbClr val="FF0000"/>
                </a:solidFill>
              </a:rPr>
              <a:t>мес</a:t>
            </a:r>
            <a:r>
              <a:rPr lang="ru-RU" b="1" i="1" dirty="0">
                <a:solidFill>
                  <a:srgbClr val="FF0000"/>
                </a:solidFill>
              </a:rPr>
              <a:t> — </a:t>
            </a:r>
            <a:r>
              <a:rPr lang="ru-RU" b="1" i="1" dirty="0"/>
              <a:t>клыков и </a:t>
            </a:r>
            <a:r>
              <a:rPr lang="ru-RU" b="1" i="1" dirty="0" smtClean="0"/>
              <a:t>моляров.</a:t>
            </a:r>
          </a:p>
          <a:p>
            <a:pPr indent="45000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smtClean="0"/>
              <a:t>Таким </a:t>
            </a:r>
            <a:r>
              <a:rPr lang="ru-RU" dirty="0"/>
              <a:t>образом, особенно важной является антенатальная 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профилактика</a:t>
            </a:r>
            <a:r>
              <a:rPr lang="ru-RU" dirty="0"/>
              <a:t> различных заболеваний — дородовая охрана здоровья матери и ребенка, которая должна быть основной задачей гинекологов, акушеров, педиатров, детских-стоматологов и врачей других специальностей.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9170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100" b="1" i="1" dirty="0" smtClean="0">
                <a:solidFill>
                  <a:srgbClr val="FF0000"/>
                </a:solidFill>
              </a:rPr>
              <a:t>Период </a:t>
            </a:r>
            <a:r>
              <a:rPr lang="ru-RU" sz="3100" b="1" i="1" dirty="0" err="1" smtClean="0">
                <a:solidFill>
                  <a:srgbClr val="FF0000"/>
                </a:solidFill>
              </a:rPr>
              <a:t>внеутробного</a:t>
            </a:r>
            <a:r>
              <a:rPr lang="ru-RU" sz="3100" b="1" i="1" dirty="0" smtClean="0">
                <a:solidFill>
                  <a:srgbClr val="FF0000"/>
                </a:solidFill>
              </a:rPr>
              <a:t> развития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80728"/>
            <a:ext cx="8723312" cy="5649491"/>
          </a:xfrm>
        </p:spPr>
        <p:txBody>
          <a:bodyPr>
            <a:normAutofit/>
          </a:bodyPr>
          <a:lstStyle/>
          <a:p>
            <a:pPr marL="0" indent="457200">
              <a:buNone/>
            </a:pPr>
            <a:r>
              <a:rPr lang="ru-RU" sz="2200" b="1" dirty="0" smtClean="0"/>
              <a:t>Период новорожденности </a:t>
            </a:r>
            <a:r>
              <a:rPr lang="ru-RU" sz="2200" dirty="0" smtClean="0"/>
              <a:t>начинается </a:t>
            </a:r>
            <a:r>
              <a:rPr lang="ru-RU" sz="2200" i="1" dirty="0" smtClean="0">
                <a:solidFill>
                  <a:srgbClr val="FF0000"/>
                </a:solidFill>
              </a:rPr>
              <a:t>от первого вдоха ребенка и условно продолжается до конца 4-й недели жизни (28 дней). </a:t>
            </a:r>
            <a:r>
              <a:rPr lang="ru-RU" sz="2200" dirty="0" smtClean="0"/>
              <a:t>В это время новорожденный </a:t>
            </a:r>
            <a:r>
              <a:rPr lang="ru-RU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адаптируется</a:t>
            </a:r>
            <a:r>
              <a:rPr lang="ru-RU" sz="2200" dirty="0" smtClean="0"/>
              <a:t> к </a:t>
            </a:r>
            <a:r>
              <a:rPr lang="ru-RU" sz="2200" dirty="0" err="1" smtClean="0"/>
              <a:t>внеутробным</a:t>
            </a:r>
            <a:r>
              <a:rPr lang="ru-RU" sz="2200" dirty="0" smtClean="0"/>
              <a:t> условиям, для этого периода характерны незрелость всех органов и систем, особенно ЦНС, интенсивная потеря тепла и жидкости, высокий уровень основного обмена. </a:t>
            </a:r>
          </a:p>
          <a:p>
            <a:pPr marL="0" indent="457200">
              <a:buNone/>
            </a:pPr>
            <a:r>
              <a:rPr lang="ru-RU" sz="2400" dirty="0" smtClean="0"/>
              <a:t>В этот период могут наблюдаться особые </a:t>
            </a:r>
            <a:r>
              <a:rPr lang="ru-RU" sz="2400" b="1" i="1" dirty="0" smtClean="0"/>
              <a:t>пограничные физиологические состояния:</a:t>
            </a:r>
          </a:p>
          <a:p>
            <a:r>
              <a:rPr lang="ru-RU" sz="2400" b="1" i="1" dirty="0" smtClean="0"/>
              <a:t> </a:t>
            </a:r>
            <a:r>
              <a:rPr lang="ru-RU" sz="2400" dirty="0" smtClean="0"/>
              <a:t>эритема, </a:t>
            </a:r>
          </a:p>
          <a:p>
            <a:r>
              <a:rPr lang="ru-RU" sz="2400" dirty="0" smtClean="0"/>
              <a:t>желтуха, </a:t>
            </a:r>
          </a:p>
          <a:p>
            <a:r>
              <a:rPr lang="ru-RU" sz="2400" dirty="0" smtClean="0"/>
              <a:t>транзиторная лихорадка, </a:t>
            </a:r>
          </a:p>
          <a:p>
            <a:r>
              <a:rPr lang="ru-RU" sz="2400" dirty="0" smtClean="0"/>
              <a:t>потеря массы тела. </a:t>
            </a:r>
          </a:p>
          <a:p>
            <a:pPr algn="just"/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8280920" cy="5256584"/>
          </a:xfrm>
        </p:spPr>
        <p:txBody>
          <a:bodyPr/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/>
              <a:t>Очень часто, даже после нормальных родов, у новорожденных возможно образование кровоизлияния с отеком тканей, так называемая</a:t>
            </a:r>
            <a:r>
              <a:rPr lang="ru-RU" i="1" dirty="0"/>
              <a:t> </a:t>
            </a:r>
            <a:r>
              <a:rPr lang="ru-RU" b="1" dirty="0">
                <a:solidFill>
                  <a:srgbClr val="FF0000"/>
                </a:solidFill>
              </a:rPr>
              <a:t>родовая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dirty="0">
                <a:solidFill>
                  <a:srgbClr val="FF0000"/>
                </a:solidFill>
              </a:rPr>
              <a:t>опухоль</a:t>
            </a:r>
            <a:r>
              <a:rPr lang="ru-RU" i="1" dirty="0"/>
              <a:t>, </a:t>
            </a:r>
            <a:r>
              <a:rPr lang="ru-RU" dirty="0"/>
              <a:t>которая чаще всего 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располагается в области темени и затылка, иногда — в области лица и 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лба.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endParaRPr lang="ru-RU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Желтуха </a:t>
            </a:r>
            <a:r>
              <a:rPr lang="ru-RU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новорожденных </a:t>
            </a:r>
            <a:r>
              <a:rPr lang="ru-RU" dirty="0"/>
              <a:t>возникает на 2—3-й день жизни; раньше всего меняют цвет кожа лица, слизистая оболочка полости рта, твердого и мягкого </a:t>
            </a:r>
            <a:r>
              <a:rPr lang="ru-RU" dirty="0" smtClean="0"/>
              <a:t>неба.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endParaRPr lang="ru-RU" dirty="0" smtClean="0"/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smtClean="0"/>
              <a:t>В </a:t>
            </a:r>
            <a:r>
              <a:rPr lang="ru-RU" dirty="0"/>
              <a:t>течение первых 3—4 дней жизни масса тела новорожденного заметно снижается — </a:t>
            </a:r>
            <a:r>
              <a:rPr lang="ru-RU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физиологическая потеря массы тела.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37570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Дерево</Template>
  <TotalTime>494</TotalTime>
  <Words>3538</Words>
  <Application>Microsoft Office PowerPoint</Application>
  <PresentationFormat>Экран (4:3)</PresentationFormat>
  <Paragraphs>279</Paragraphs>
  <Slides>50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50</vt:i4>
      </vt:variant>
    </vt:vector>
  </HeadingPairs>
  <TitlesOfParts>
    <vt:vector size="57" baseType="lpstr">
      <vt:lpstr>Arial</vt:lpstr>
      <vt:lpstr>Cambria</vt:lpstr>
      <vt:lpstr>Rockwell</vt:lpstr>
      <vt:lpstr>Rockwell Condensed</vt:lpstr>
      <vt:lpstr>Times New Roman</vt:lpstr>
      <vt:lpstr>Wingdings</vt:lpstr>
      <vt:lpstr>Дерево</vt:lpstr>
      <vt:lpstr>Анатомо-физиологические особенности (АФО) детского организма и их влияние на клиническое течение основных стоматологических заболеваний и травм челюстно-лицевой области у детей</vt:lpstr>
      <vt:lpstr>Особенности организма ребенка в различные возрастные периоды </vt:lpstr>
      <vt:lpstr>Презентация PowerPoint</vt:lpstr>
      <vt:lpstr>Эмбриональная стадия</vt:lpstr>
      <vt:lpstr>Презентация PowerPoint</vt:lpstr>
      <vt:lpstr>Плацентарная стадия</vt:lpstr>
      <vt:lpstr>Презентация PowerPoint</vt:lpstr>
      <vt:lpstr>Период внеутробного развития </vt:lpstr>
      <vt:lpstr>Презентация PowerPoint</vt:lpstr>
      <vt:lpstr>Презентация PowerPoint</vt:lpstr>
      <vt:lpstr>Презентация PowerPoint</vt:lpstr>
      <vt:lpstr>Презентация PowerPoint</vt:lpstr>
      <vt:lpstr>В этом периоде могут развиться: </vt:lpstr>
      <vt:lpstr>Грудной период</vt:lpstr>
      <vt:lpstr>Презентация PowerPoint</vt:lpstr>
      <vt:lpstr>Презентация PowerPoint</vt:lpstr>
      <vt:lpstr>Преддошкольный период и дошкольный период</vt:lpstr>
      <vt:lpstr>Презентация PowerPoint</vt:lpstr>
      <vt:lpstr>Презентация PowerPoint</vt:lpstr>
      <vt:lpstr>Период младшего школьного возраста</vt:lpstr>
      <vt:lpstr>Презентация PowerPoint</vt:lpstr>
      <vt:lpstr>Старший школьный возраст</vt:lpstr>
      <vt:lpstr>Презентация PowerPoint</vt:lpstr>
      <vt:lpstr>Этапы развития челюстно-лицевой области</vt:lpstr>
      <vt:lpstr>Развитие лица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Развитие челюстей</vt:lpstr>
      <vt:lpstr>Презентация PowerPoint</vt:lpstr>
      <vt:lpstr>Презентация PowerPoint</vt:lpstr>
      <vt:lpstr>Сроки формирования и прорезывания постоянных зубов</vt:lpstr>
      <vt:lpstr>Презентация PowerPoint</vt:lpstr>
      <vt:lpstr>Возрастные особенности строения некоторых отделов челюстно-лицевой области, влияющие на течение хирургических стоматологических заболеваний </vt:lpstr>
      <vt:lpstr>Презентация PowerPoint</vt:lpstr>
      <vt:lpstr>Особенности строения кожи</vt:lpstr>
      <vt:lpstr>Презентация PowerPoint</vt:lpstr>
      <vt:lpstr>Особенности развития носа и ППН</vt:lpstr>
      <vt:lpstr>Презентация PowerPoint</vt:lpstr>
      <vt:lpstr>Развитие органов полости рта</vt:lpstr>
      <vt:lpstr>Другие факторы, влияющие на течение хирургических стоматологических заболеваний</vt:lpstr>
      <vt:lpstr>«Критические» периоды детства </vt:lpstr>
      <vt:lpstr>Первый критический период (от 3 до 6 мес жизни) </vt:lpstr>
      <vt:lpstr>Второй критический период (2—4 года). </vt:lpstr>
      <vt:lpstr>Третий критический период (5—6-й год жизни ребенка)</vt:lpstr>
      <vt:lpstr>Четвертый критический период (12—18 лет)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Microsoft</cp:lastModifiedBy>
  <cp:revision>73</cp:revision>
  <dcterms:created xsi:type="dcterms:W3CDTF">2015-02-02T05:51:09Z</dcterms:created>
  <dcterms:modified xsi:type="dcterms:W3CDTF">2020-03-18T06:33:04Z</dcterms:modified>
</cp:coreProperties>
</file>